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56" r:id="rId3"/>
    <p:sldId id="257" r:id="rId4"/>
    <p:sldId id="258" r:id="rId5"/>
    <p:sldId id="260" r:id="rId6"/>
    <p:sldId id="261" r:id="rId7"/>
  </p:sldIdLst>
  <p:sldSz cx="14630400" cy="8229600"/>
  <p:notesSz cx="82296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59" d="100"/>
          <a:sy n="59" d="100"/>
        </p:scale>
        <p:origin x="4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145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7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amma.ap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amma.ap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amma.ap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amma.ap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amma.ap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hyperlink" Target="https://gamma.ap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8AFCC"/>
          </a:solidFill>
          <a:ln/>
        </p:spPr>
      </p:sp>
      <p:sp>
        <p:nvSpPr>
          <p:cNvPr id="3" name="Shape 1"/>
          <p:cNvSpPr/>
          <p:nvPr/>
        </p:nvSpPr>
        <p:spPr>
          <a:xfrm>
            <a:off x="-322730" y="0"/>
            <a:ext cx="14630400" cy="8229600"/>
          </a:xfrm>
          <a:prstGeom prst="rect">
            <a:avLst/>
          </a:prstGeom>
          <a:solidFill>
            <a:srgbClr val="080E26"/>
          </a:solidFill>
          <a:ln/>
        </p:spPr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Text 2"/>
          <p:cNvSpPr/>
          <p:nvPr/>
        </p:nvSpPr>
        <p:spPr>
          <a:xfrm>
            <a:off x="833198" y="529389"/>
            <a:ext cx="13027181" cy="3870209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/>
            <a:r>
              <a:rPr lang="ru-RU" sz="6600" dirty="0" smtClean="0">
                <a:solidFill>
                  <a:schemeClr val="bg1"/>
                </a:solidFill>
                <a:latin typeface="Red Hat Text" pitchFamily="34" charset="0"/>
                <a:ea typeface="Red Hat Text" pitchFamily="34" charset="-122"/>
                <a:cs typeface="Red Hat Text" pitchFamily="34" charset="-120"/>
              </a:rPr>
              <a:t>    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Добро</a:t>
            </a:r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пожаловать</a:t>
            </a:r>
            <a:endParaRPr lang="ru-RU" sz="5400" b="1" dirty="0" smtClean="0">
              <a:solidFill>
                <a:schemeClr val="bg1"/>
              </a:solidFill>
              <a:latin typeface="Times New Roman" panose="02020603050405020304" pitchFamily="18" charset="0"/>
              <a:ea typeface="Red Hat Text" pitchFamily="34" charset="-122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         </a:t>
            </a:r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в 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 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наш</a:t>
            </a:r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летний</a:t>
            </a:r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лагерь</a:t>
            </a:r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 с </a:t>
            </a:r>
          </a:p>
          <a:p>
            <a:pPr algn="ctr"/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          дневным </a:t>
            </a:r>
            <a:r>
              <a:rPr lang="ru-RU" sz="5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прибыванием</a:t>
            </a:r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ed Hat Text" pitchFamily="34" charset="-122"/>
                <a:cs typeface="Times New Roman" panose="02020603050405020304" pitchFamily="18" charset="0"/>
              </a:rPr>
              <a:t>!</a:t>
            </a:r>
            <a:endParaRPr lang="en-US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3"/>
          <p:cNvSpPr/>
          <p:nvPr/>
        </p:nvSpPr>
        <p:spPr>
          <a:xfrm>
            <a:off x="833199" y="4732853"/>
            <a:ext cx="12678264" cy="231340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>
              <a:lnSpc>
                <a:spcPts val="2624"/>
              </a:lnSpc>
            </a:pPr>
            <a:r>
              <a:rPr lang="ru-RU" sz="1750" b="1" dirty="0" smtClean="0">
                <a:solidFill>
                  <a:schemeClr val="bg1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 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Мы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рады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приветствовать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вас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в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нашем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замечательном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летнем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лагере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где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ваши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дети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смогут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весело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и с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пользой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провести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каникулы</a:t>
            </a:r>
            <a:r>
              <a:rPr lang="en-US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Roboto" pitchFamily="34" charset="-122"/>
                <a:cs typeface="Times New Roman" panose="02020603050405020304" pitchFamily="18" charset="0"/>
              </a:rPr>
              <a:t>.</a:t>
            </a:r>
            <a:endParaRPr lang="en-US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2624"/>
              </a:lnSpc>
              <a:buNone/>
            </a:pPr>
            <a:r>
              <a:rPr lang="ru-RU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Летний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лагерь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с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дневным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пребыванием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-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это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возможность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для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детей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весело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и с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пользой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провести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каникулы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. В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лагере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они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могут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участвовать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в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разнообразных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мероприятиях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,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развивать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творческие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способности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и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укреплять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здоровье</a:t>
            </a:r>
            <a:r>
              <a:rPr lang="en-US" sz="2800" b="1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5"/>
          <p:cNvSpPr/>
          <p:nvPr/>
        </p:nvSpPr>
        <p:spPr>
          <a:xfrm>
            <a:off x="956905" y="6461403"/>
            <a:ext cx="107871" cy="9751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768"/>
              </a:lnSpc>
              <a:buNone/>
            </a:pPr>
            <a:r>
              <a:rPr lang="en-US" sz="768" dirty="0">
                <a:solidFill>
                  <a:srgbClr val="3C3838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EE</a:t>
            </a:r>
            <a:endParaRPr lang="en-US" sz="768" dirty="0"/>
          </a:p>
        </p:txBody>
      </p:sp>
      <p:sp>
        <p:nvSpPr>
          <p:cNvPr id="9" name="Text 6"/>
          <p:cNvSpPr/>
          <p:nvPr/>
        </p:nvSpPr>
        <p:spPr>
          <a:xfrm>
            <a:off x="1299686" y="6315789"/>
            <a:ext cx="2266117" cy="38885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62"/>
              </a:lnSpc>
              <a:buNone/>
            </a:pPr>
            <a:endParaRPr lang="en-US" sz="2187" dirty="0"/>
          </a:p>
        </p:txBody>
      </p:sp>
      <p:pic>
        <p:nvPicPr>
          <p:cNvPr id="10" name="Image 1" descr="preencoded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08" y="341612"/>
            <a:ext cx="2304047" cy="307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8AFCC"/>
          </a:solidFill>
          <a:ln/>
        </p:spPr>
      </p:sp>
      <p:sp>
        <p:nvSpPr>
          <p:cNvPr id="3" name="Shape 1"/>
          <p:cNvSpPr/>
          <p:nvPr/>
        </p:nvSpPr>
        <p:spPr>
          <a:xfrm>
            <a:off x="-322730" y="0"/>
            <a:ext cx="14630400" cy="8229600"/>
          </a:xfrm>
          <a:prstGeom prst="rect">
            <a:avLst/>
          </a:prstGeom>
          <a:solidFill>
            <a:srgbClr val="080E26"/>
          </a:solidFill>
          <a:ln/>
        </p:spPr>
      </p:sp>
      <p:sp>
        <p:nvSpPr>
          <p:cNvPr id="5" name="Text 2"/>
          <p:cNvSpPr/>
          <p:nvPr/>
        </p:nvSpPr>
        <p:spPr>
          <a:xfrm>
            <a:off x="833199" y="1524953"/>
            <a:ext cx="11210412" cy="287464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ctr">
              <a:lnSpc>
                <a:spcPts val="7545"/>
              </a:lnSpc>
              <a:buNone/>
            </a:pPr>
            <a:r>
              <a:rPr lang="ru-RU" sz="6036" dirty="0" smtClean="0">
                <a:solidFill>
                  <a:srgbClr val="FFFFF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   </a:t>
            </a:r>
            <a:r>
              <a:rPr lang="en-US" sz="6036" dirty="0" err="1" smtClean="0">
                <a:solidFill>
                  <a:srgbClr val="FFFFF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Летний</a:t>
            </a:r>
            <a:r>
              <a:rPr lang="en-US" sz="6036" dirty="0" smtClean="0">
                <a:solidFill>
                  <a:srgbClr val="FFFFF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 </a:t>
            </a:r>
            <a:r>
              <a:rPr lang="en-US" sz="6036" dirty="0">
                <a:solidFill>
                  <a:srgbClr val="FFFFF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лагерь с дневным пребыванием</a:t>
            </a:r>
            <a:endParaRPr lang="en-US" sz="6036" dirty="0"/>
          </a:p>
        </p:txBody>
      </p:sp>
      <p:sp>
        <p:nvSpPr>
          <p:cNvPr id="6" name="Text 3"/>
          <p:cNvSpPr/>
          <p:nvPr/>
        </p:nvSpPr>
        <p:spPr>
          <a:xfrm>
            <a:off x="833199" y="4732853"/>
            <a:ext cx="11408954" cy="133302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ru-RU" sz="2800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  </a:t>
            </a:r>
            <a:r>
              <a:rPr lang="en-US" sz="2800" dirty="0" err="1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Летний</a:t>
            </a:r>
            <a:r>
              <a:rPr lang="en-US" sz="2800" dirty="0" smtClean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EBECEF"/>
                </a:solidFill>
                <a:latin typeface="Times New Roman" panose="02020603050405020304" pitchFamily="18" charset="0"/>
                <a:ea typeface="Epilogue" pitchFamily="34" charset="-122"/>
                <a:cs typeface="Times New Roman" panose="02020603050405020304" pitchFamily="18" charset="0"/>
              </a:rPr>
              <a:t>лагерь с дневным пребыванием - это возможность для детей весело и с пользой провести каникулы. В лагере они могут участвовать в разнообразных мероприятиях, развивать творческие способности и укреплять здоровье</a:t>
            </a: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.</a:t>
            </a:r>
            <a:endParaRPr lang="en-US" sz="1750" dirty="0"/>
          </a:p>
        </p:txBody>
      </p:sp>
      <p:sp>
        <p:nvSpPr>
          <p:cNvPr id="8" name="Text 5"/>
          <p:cNvSpPr/>
          <p:nvPr/>
        </p:nvSpPr>
        <p:spPr>
          <a:xfrm>
            <a:off x="956905" y="6461403"/>
            <a:ext cx="107871" cy="97512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768"/>
              </a:lnSpc>
              <a:buNone/>
            </a:pPr>
            <a:r>
              <a:rPr lang="en-US" sz="768" dirty="0">
                <a:solidFill>
                  <a:srgbClr val="3C3838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EE</a:t>
            </a:r>
            <a:endParaRPr lang="en-US" sz="768" dirty="0"/>
          </a:p>
        </p:txBody>
      </p:sp>
      <p:sp>
        <p:nvSpPr>
          <p:cNvPr id="9" name="Text 6"/>
          <p:cNvSpPr/>
          <p:nvPr/>
        </p:nvSpPr>
        <p:spPr>
          <a:xfrm>
            <a:off x="1299686" y="6315789"/>
            <a:ext cx="2266117" cy="388858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l">
              <a:lnSpc>
                <a:spcPts val="3062"/>
              </a:lnSpc>
              <a:buNone/>
            </a:pPr>
            <a:endParaRPr lang="en-US" sz="2187" dirty="0"/>
          </a:p>
        </p:txBody>
      </p:sp>
      <p:pic>
        <p:nvPicPr>
          <p:cNvPr id="10" name="Image 1" descr="preencoded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8AFCC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080E26"/>
          </a:solidFill>
          <a:ln/>
        </p:spPr>
      </p:sp>
      <p:sp>
        <p:nvSpPr>
          <p:cNvPr id="4" name="Text 2"/>
          <p:cNvSpPr/>
          <p:nvPr/>
        </p:nvSpPr>
        <p:spPr>
          <a:xfrm>
            <a:off x="2037993" y="2105501"/>
            <a:ext cx="5834182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4374" dirty="0">
                <a:solidFill>
                  <a:srgbClr val="FFFFF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Цели и задачи лагеря</a:t>
            </a:r>
            <a:endParaRPr lang="en-US" sz="4374" dirty="0"/>
          </a:p>
        </p:txBody>
      </p:sp>
      <p:sp>
        <p:nvSpPr>
          <p:cNvPr id="5" name="Text 3"/>
          <p:cNvSpPr/>
          <p:nvPr/>
        </p:nvSpPr>
        <p:spPr>
          <a:xfrm>
            <a:off x="2037993" y="3355300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r>
              <a:rPr lang="en-US" sz="2187" dirty="0">
                <a:solidFill>
                  <a:srgbClr val="FFFFF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Цели</a:t>
            </a:r>
            <a:endParaRPr lang="en-US" sz="2187" dirty="0"/>
          </a:p>
        </p:txBody>
      </p:sp>
      <p:sp>
        <p:nvSpPr>
          <p:cNvPr id="6" name="Text 4"/>
          <p:cNvSpPr/>
          <p:nvPr/>
        </p:nvSpPr>
        <p:spPr>
          <a:xfrm>
            <a:off x="2037993" y="3924657"/>
            <a:ext cx="3156347" cy="16662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Создать условия для всестороннего развития личности ребенка, укрепления его физического и психического здоровья.</a:t>
            </a:r>
            <a:endParaRPr lang="en-US" sz="1750" dirty="0"/>
          </a:p>
        </p:txBody>
      </p:sp>
      <p:sp>
        <p:nvSpPr>
          <p:cNvPr id="7" name="Text 5"/>
          <p:cNvSpPr/>
          <p:nvPr/>
        </p:nvSpPr>
        <p:spPr>
          <a:xfrm>
            <a:off x="5743932" y="3355300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r>
              <a:rPr lang="en-US" sz="2187" dirty="0">
                <a:solidFill>
                  <a:srgbClr val="FFFFF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Задачи</a:t>
            </a:r>
            <a:endParaRPr lang="en-US" sz="2187" dirty="0"/>
          </a:p>
        </p:txBody>
      </p:sp>
      <p:sp>
        <p:nvSpPr>
          <p:cNvPr id="8" name="Text 6"/>
          <p:cNvSpPr/>
          <p:nvPr/>
        </p:nvSpPr>
        <p:spPr>
          <a:xfrm>
            <a:off x="5743932" y="3924657"/>
            <a:ext cx="3156347" cy="199953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Организовать содержательный и безопасный </a:t>
            </a:r>
            <a:r>
              <a:rPr lang="en-US" sz="1750" dirty="0" err="1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отдых</a:t>
            </a: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 </a:t>
            </a:r>
            <a:r>
              <a:rPr lang="en-US" sz="1750" dirty="0" err="1" smtClean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детей</a:t>
            </a:r>
            <a:r>
              <a:rPr lang="ru-RU" sz="1750" dirty="0" smtClean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.</a:t>
            </a:r>
            <a:endParaRPr lang="en-US" sz="1750" dirty="0"/>
          </a:p>
        </p:txBody>
      </p:sp>
      <p:sp>
        <p:nvSpPr>
          <p:cNvPr id="9" name="Text 7"/>
          <p:cNvSpPr/>
          <p:nvPr/>
        </p:nvSpPr>
        <p:spPr>
          <a:xfrm>
            <a:off x="9449872" y="3355300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r>
              <a:rPr lang="en-US" sz="2187" dirty="0">
                <a:solidFill>
                  <a:srgbClr val="FFFFF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Результат</a:t>
            </a:r>
            <a:endParaRPr lang="en-US" sz="2187" dirty="0"/>
          </a:p>
        </p:txBody>
      </p:sp>
      <p:sp>
        <p:nvSpPr>
          <p:cNvPr id="10" name="Text 8"/>
          <p:cNvSpPr/>
          <p:nvPr/>
        </p:nvSpPr>
        <p:spPr>
          <a:xfrm>
            <a:off x="9449872" y="3924657"/>
            <a:ext cx="3156347" cy="133302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Дети проведут каникулы с пользой и удовольствием, улучшат свое физическое и эмоциональное состояние.</a:t>
            </a:r>
            <a:endParaRPr lang="en-US" sz="1750" dirty="0"/>
          </a:p>
        </p:txBody>
      </p:sp>
      <p:pic>
        <p:nvPicPr>
          <p:cNvPr id="11" name="Image 0" descr="preencoded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8AFCC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080E26"/>
          </a:solidFill>
          <a:ln/>
        </p:spPr>
      </p:sp>
      <p:sp>
        <p:nvSpPr>
          <p:cNvPr id="4" name="Text 2"/>
          <p:cNvSpPr/>
          <p:nvPr/>
        </p:nvSpPr>
        <p:spPr>
          <a:xfrm>
            <a:off x="2037993" y="2037517"/>
            <a:ext cx="7518321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4374" dirty="0">
                <a:solidFill>
                  <a:srgbClr val="FFFFF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Направления деятельности</a:t>
            </a:r>
            <a:endParaRPr lang="en-US" sz="4374" dirty="0"/>
          </a:p>
        </p:txBody>
      </p:sp>
      <p:sp>
        <p:nvSpPr>
          <p:cNvPr id="5" name="Shape 3"/>
          <p:cNvSpPr/>
          <p:nvPr/>
        </p:nvSpPr>
        <p:spPr>
          <a:xfrm>
            <a:off x="2037993" y="3426142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283157"/>
          </a:solidFill>
          <a:ln w="7620">
            <a:solidFill>
              <a:srgbClr val="414A70"/>
            </a:solidFill>
            <a:prstDash val="solid"/>
          </a:ln>
        </p:spPr>
      </p:sp>
      <p:sp>
        <p:nvSpPr>
          <p:cNvPr id="6" name="Text 4"/>
          <p:cNvSpPr/>
          <p:nvPr/>
        </p:nvSpPr>
        <p:spPr>
          <a:xfrm>
            <a:off x="2211467" y="3467814"/>
            <a:ext cx="152876" cy="4164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3281"/>
              </a:lnSpc>
              <a:buNone/>
            </a:pPr>
            <a:r>
              <a:rPr lang="en-US" sz="2624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1</a:t>
            </a:r>
            <a:endParaRPr lang="en-US" sz="2624" dirty="0"/>
          </a:p>
        </p:txBody>
      </p:sp>
      <p:sp>
        <p:nvSpPr>
          <p:cNvPr id="7" name="Text 5"/>
          <p:cNvSpPr/>
          <p:nvPr/>
        </p:nvSpPr>
        <p:spPr>
          <a:xfrm>
            <a:off x="2760107" y="3426142"/>
            <a:ext cx="2951202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r>
              <a:rPr lang="en-US" sz="2187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Физическое развитие</a:t>
            </a:r>
            <a:endParaRPr lang="en-US" sz="2187" dirty="0"/>
          </a:p>
        </p:txBody>
      </p:sp>
      <p:sp>
        <p:nvSpPr>
          <p:cNvPr id="8" name="Text 6"/>
          <p:cNvSpPr/>
          <p:nvPr/>
        </p:nvSpPr>
        <p:spPr>
          <a:xfrm>
            <a:off x="2760107" y="3906560"/>
            <a:ext cx="4444008" cy="66651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Спортивные игры, </a:t>
            </a:r>
            <a:r>
              <a:rPr lang="en-US" sz="1750" dirty="0" err="1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подвижные</a:t>
            </a: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 </a:t>
            </a:r>
            <a:r>
              <a:rPr lang="en-US" sz="1750" dirty="0" err="1" smtClean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занятия</a:t>
            </a:r>
            <a:r>
              <a:rPr lang="ru-RU" sz="1750" dirty="0" smtClean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.</a:t>
            </a:r>
            <a:endParaRPr lang="en-US" sz="1750" dirty="0"/>
          </a:p>
        </p:txBody>
      </p:sp>
      <p:sp>
        <p:nvSpPr>
          <p:cNvPr id="9" name="Shape 7"/>
          <p:cNvSpPr/>
          <p:nvPr/>
        </p:nvSpPr>
        <p:spPr>
          <a:xfrm>
            <a:off x="7426285" y="3426142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283157"/>
          </a:solidFill>
          <a:ln w="7620">
            <a:solidFill>
              <a:srgbClr val="414A70"/>
            </a:solidFill>
            <a:prstDash val="solid"/>
          </a:ln>
        </p:spPr>
      </p:sp>
      <p:sp>
        <p:nvSpPr>
          <p:cNvPr id="10" name="Text 8"/>
          <p:cNvSpPr/>
          <p:nvPr/>
        </p:nvSpPr>
        <p:spPr>
          <a:xfrm>
            <a:off x="7575233" y="3467814"/>
            <a:ext cx="202049" cy="4164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3281"/>
              </a:lnSpc>
              <a:buNone/>
            </a:pPr>
            <a:r>
              <a:rPr lang="en-US" sz="2624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2</a:t>
            </a:r>
            <a:endParaRPr lang="en-US" sz="2624" dirty="0"/>
          </a:p>
        </p:txBody>
      </p:sp>
      <p:sp>
        <p:nvSpPr>
          <p:cNvPr id="11" name="Text 9"/>
          <p:cNvSpPr/>
          <p:nvPr/>
        </p:nvSpPr>
        <p:spPr>
          <a:xfrm>
            <a:off x="8148399" y="3426142"/>
            <a:ext cx="2891909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r>
              <a:rPr lang="en-US" sz="2187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Творческое развитие</a:t>
            </a:r>
            <a:endParaRPr lang="en-US" sz="2187" dirty="0"/>
          </a:p>
        </p:txBody>
      </p:sp>
      <p:sp>
        <p:nvSpPr>
          <p:cNvPr id="12" name="Text 10"/>
          <p:cNvSpPr/>
          <p:nvPr/>
        </p:nvSpPr>
        <p:spPr>
          <a:xfrm>
            <a:off x="8148399" y="3906560"/>
            <a:ext cx="4444008" cy="66651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Мастер-классы по ремеслам, танцы, рисование, театральные постановки.</a:t>
            </a:r>
            <a:endParaRPr lang="en-US" sz="1750" dirty="0"/>
          </a:p>
        </p:txBody>
      </p:sp>
      <p:sp>
        <p:nvSpPr>
          <p:cNvPr id="13" name="Shape 11"/>
          <p:cNvSpPr/>
          <p:nvPr/>
        </p:nvSpPr>
        <p:spPr>
          <a:xfrm>
            <a:off x="2037993" y="5045154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283157"/>
          </a:solidFill>
          <a:ln w="7620">
            <a:solidFill>
              <a:srgbClr val="414A70"/>
            </a:solidFill>
            <a:prstDash val="solid"/>
          </a:ln>
        </p:spPr>
      </p:sp>
      <p:sp>
        <p:nvSpPr>
          <p:cNvPr id="14" name="Text 12"/>
          <p:cNvSpPr/>
          <p:nvPr/>
        </p:nvSpPr>
        <p:spPr>
          <a:xfrm>
            <a:off x="2195870" y="5086826"/>
            <a:ext cx="184071" cy="4164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3281"/>
              </a:lnSpc>
              <a:buNone/>
            </a:pPr>
            <a:r>
              <a:rPr lang="en-US" sz="2624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3</a:t>
            </a:r>
            <a:endParaRPr lang="en-US" sz="2624" dirty="0"/>
          </a:p>
        </p:txBody>
      </p:sp>
      <p:sp>
        <p:nvSpPr>
          <p:cNvPr id="15" name="Text 13"/>
          <p:cNvSpPr/>
          <p:nvPr/>
        </p:nvSpPr>
        <p:spPr>
          <a:xfrm>
            <a:off x="2760107" y="5045154"/>
            <a:ext cx="3854648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r>
              <a:rPr lang="en-US" sz="2187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Интеллектуальное развитие</a:t>
            </a:r>
            <a:endParaRPr lang="en-US" sz="2187" dirty="0"/>
          </a:p>
        </p:txBody>
      </p:sp>
      <p:sp>
        <p:nvSpPr>
          <p:cNvPr id="16" name="Text 14"/>
          <p:cNvSpPr/>
          <p:nvPr/>
        </p:nvSpPr>
        <p:spPr>
          <a:xfrm>
            <a:off x="2760107" y="5525572"/>
            <a:ext cx="4444008" cy="66651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Познавательные экскурсии, викторины, квесты, различные игры.</a:t>
            </a:r>
            <a:endParaRPr lang="en-US" sz="1750" dirty="0"/>
          </a:p>
        </p:txBody>
      </p:sp>
      <p:sp>
        <p:nvSpPr>
          <p:cNvPr id="17" name="Shape 15"/>
          <p:cNvSpPr/>
          <p:nvPr/>
        </p:nvSpPr>
        <p:spPr>
          <a:xfrm>
            <a:off x="7426285" y="5045154"/>
            <a:ext cx="499943" cy="499943"/>
          </a:xfrm>
          <a:prstGeom prst="roundRect">
            <a:avLst>
              <a:gd name="adj" fmla="val 20000"/>
            </a:avLst>
          </a:prstGeom>
          <a:solidFill>
            <a:srgbClr val="283157"/>
          </a:solidFill>
          <a:ln w="7620">
            <a:solidFill>
              <a:srgbClr val="414A70"/>
            </a:solidFill>
            <a:prstDash val="solid"/>
          </a:ln>
        </p:spPr>
      </p:sp>
      <p:sp>
        <p:nvSpPr>
          <p:cNvPr id="18" name="Text 16"/>
          <p:cNvSpPr/>
          <p:nvPr/>
        </p:nvSpPr>
        <p:spPr>
          <a:xfrm>
            <a:off x="7574280" y="5086826"/>
            <a:ext cx="203835" cy="416481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 algn="ctr">
              <a:lnSpc>
                <a:spcPts val="3281"/>
              </a:lnSpc>
              <a:buNone/>
            </a:pPr>
            <a:r>
              <a:rPr lang="en-US" sz="2624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4</a:t>
            </a:r>
            <a:endParaRPr lang="en-US" sz="2624" dirty="0"/>
          </a:p>
        </p:txBody>
      </p:sp>
      <p:sp>
        <p:nvSpPr>
          <p:cNvPr id="19" name="Text 17"/>
          <p:cNvSpPr/>
          <p:nvPr/>
        </p:nvSpPr>
        <p:spPr>
          <a:xfrm>
            <a:off x="8148399" y="5045154"/>
            <a:ext cx="3293388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r>
              <a:rPr lang="en-US" sz="2187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Досуговая деятельность</a:t>
            </a:r>
            <a:endParaRPr lang="en-US" sz="2187" dirty="0"/>
          </a:p>
        </p:txBody>
      </p:sp>
      <p:sp>
        <p:nvSpPr>
          <p:cNvPr id="20" name="Text 18"/>
          <p:cNvSpPr/>
          <p:nvPr/>
        </p:nvSpPr>
        <p:spPr>
          <a:xfrm>
            <a:off x="8148399" y="5525572"/>
            <a:ext cx="4444008" cy="66651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Развлекательные мероприятия, </a:t>
            </a:r>
            <a:r>
              <a:rPr lang="en-US" sz="1750" dirty="0" err="1" smtClean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дискотеки</a:t>
            </a:r>
            <a:r>
              <a:rPr lang="en-US" sz="1750" dirty="0" smtClean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, </a:t>
            </a:r>
            <a:r>
              <a:rPr lang="en-US" sz="1750" dirty="0" err="1" smtClean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просмотр</a:t>
            </a:r>
            <a:r>
              <a:rPr lang="en-US" sz="1750" dirty="0" smtClean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 </a:t>
            </a: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фильмов.</a:t>
            </a:r>
            <a:endParaRPr lang="en-US" sz="1750" dirty="0"/>
          </a:p>
        </p:txBody>
      </p:sp>
      <p:pic>
        <p:nvPicPr>
          <p:cNvPr id="21" name="Image 0" descr="preencoded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8AFCC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080E26"/>
          </a:solidFill>
          <a:ln/>
        </p:spPr>
        <p:txBody>
          <a:bodyPr/>
          <a:lstStyle/>
          <a:p>
            <a:endParaRPr lang="ru-RU" dirty="0"/>
          </a:p>
        </p:txBody>
      </p:sp>
      <p:sp>
        <p:nvSpPr>
          <p:cNvPr id="4" name="Text 2"/>
          <p:cNvSpPr/>
          <p:nvPr/>
        </p:nvSpPr>
        <p:spPr>
          <a:xfrm flipH="1">
            <a:off x="8050530" y="1827848"/>
            <a:ext cx="576112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endParaRPr lang="en-US" sz="4374" dirty="0">
              <a:solidFill>
                <a:srgbClr val="FFFFFF"/>
              </a:solidFill>
              <a:latin typeface="Fraunces" pitchFamily="34" charset="0"/>
              <a:ea typeface="Fraunces" pitchFamily="34" charset="-122"/>
              <a:cs typeface="Fraunces" pitchFamily="34" charset="-120"/>
            </a:endParaRPr>
          </a:p>
        </p:txBody>
      </p:sp>
      <p:sp>
        <p:nvSpPr>
          <p:cNvPr id="7" name="Text 5"/>
          <p:cNvSpPr/>
          <p:nvPr/>
        </p:nvSpPr>
        <p:spPr>
          <a:xfrm>
            <a:off x="2267783" y="3676769"/>
            <a:ext cx="4706541" cy="66651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endParaRPr lang="en-US" sz="1750" dirty="0"/>
          </a:p>
        </p:txBody>
      </p:sp>
      <p:sp>
        <p:nvSpPr>
          <p:cNvPr id="9" name="Text 7"/>
          <p:cNvSpPr/>
          <p:nvPr/>
        </p:nvSpPr>
        <p:spPr>
          <a:xfrm>
            <a:off x="7656076" y="3196352"/>
            <a:ext cx="2914293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endParaRPr lang="en-US" sz="2187" dirty="0"/>
          </a:p>
        </p:txBody>
      </p:sp>
      <p:sp>
        <p:nvSpPr>
          <p:cNvPr id="10" name="Text 8"/>
          <p:cNvSpPr/>
          <p:nvPr/>
        </p:nvSpPr>
        <p:spPr>
          <a:xfrm>
            <a:off x="7656076" y="3676769"/>
            <a:ext cx="4706541" cy="66651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endParaRPr lang="en-US" sz="1750" dirty="0"/>
          </a:p>
        </p:txBody>
      </p:sp>
      <p:sp>
        <p:nvSpPr>
          <p:cNvPr id="12" name="Text 10"/>
          <p:cNvSpPr/>
          <p:nvPr/>
        </p:nvSpPr>
        <p:spPr>
          <a:xfrm>
            <a:off x="2267783" y="5025033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endParaRPr lang="en-US" sz="2187" dirty="0"/>
          </a:p>
        </p:txBody>
      </p:sp>
      <p:sp>
        <p:nvSpPr>
          <p:cNvPr id="13" name="Text 11"/>
          <p:cNvSpPr/>
          <p:nvPr/>
        </p:nvSpPr>
        <p:spPr>
          <a:xfrm>
            <a:off x="2267783" y="5505450"/>
            <a:ext cx="4706541" cy="66651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endParaRPr lang="en-US" sz="1750" dirty="0"/>
          </a:p>
        </p:txBody>
      </p:sp>
      <p:sp>
        <p:nvSpPr>
          <p:cNvPr id="15" name="Text 13"/>
          <p:cNvSpPr/>
          <p:nvPr/>
        </p:nvSpPr>
        <p:spPr>
          <a:xfrm>
            <a:off x="7656076" y="5025033"/>
            <a:ext cx="2777490" cy="347186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2734"/>
              </a:lnSpc>
              <a:buNone/>
            </a:pPr>
            <a:endParaRPr lang="en-US" sz="2187" dirty="0"/>
          </a:p>
        </p:txBody>
      </p:sp>
      <p:sp>
        <p:nvSpPr>
          <p:cNvPr id="16" name="Text 14"/>
          <p:cNvSpPr/>
          <p:nvPr/>
        </p:nvSpPr>
        <p:spPr>
          <a:xfrm>
            <a:off x="7656076" y="5505450"/>
            <a:ext cx="4706541" cy="666512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>
              <a:lnSpc>
                <a:spcPts val="2624"/>
              </a:lnSpc>
              <a:buNone/>
            </a:pPr>
            <a:endParaRPr lang="en-US" sz="1750" dirty="0"/>
          </a:p>
        </p:txBody>
      </p:sp>
      <p:pic>
        <p:nvPicPr>
          <p:cNvPr id="17" name="Image 0" descr="preencoded.pn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259082"/>
              </p:ext>
            </p:extLst>
          </p:nvPr>
        </p:nvGraphicFramePr>
        <p:xfrm>
          <a:off x="192503" y="192506"/>
          <a:ext cx="14346456" cy="7688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719"/>
                <a:gridCol w="2117289"/>
                <a:gridCol w="1839557"/>
                <a:gridCol w="1807285"/>
                <a:gridCol w="1628685"/>
                <a:gridCol w="1793307"/>
                <a:gridCol w="1793307"/>
                <a:gridCol w="1793307"/>
              </a:tblGrid>
              <a:tr h="147717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Объеденения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ДО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описание деятельности </a:t>
                      </a:r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объеденения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педагога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Режим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 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Контактная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записи на</a:t>
                      </a:r>
                    </a:p>
                    <a:p>
                      <a:pPr algn="ctr"/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Смену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621100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-тельная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«Язык мой-друг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мой»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Данная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направленна на овладение знаниями русском языке, его устройстве и закономерностях функционирования, о стилистических ресурсах русского языка, а также на практическое овладение нормами русского языка и речевого этикета.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Махматхаджиева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Макка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Джамалдиевна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366026, МБОУ « СОШ№3 </a:t>
                      </a: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с.Бердыкель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имени Якубова </a:t>
                      </a: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Шамсудина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Шамхановича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городского округа </a:t>
                      </a:r>
                      <a:r>
                        <a:rPr lang="ru-RU" sz="1600" b="1" baseline="0" dirty="0" err="1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г.Аргун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ул. А-Х. Кадырова, д.134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10-12 лет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Понедельник-пятница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10.06.20024-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21.06.2024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(938)-909-06-03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A8AFCC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080E26"/>
          </a:solidFill>
          <a:ln/>
        </p:spPr>
      </p:sp>
      <p:sp>
        <p:nvSpPr>
          <p:cNvPr id="4" name="Text 2"/>
          <p:cNvSpPr/>
          <p:nvPr/>
        </p:nvSpPr>
        <p:spPr>
          <a:xfrm>
            <a:off x="2037993" y="1909643"/>
            <a:ext cx="8547259" cy="694373"/>
          </a:xfrm>
          <a:prstGeom prst="rect">
            <a:avLst/>
          </a:prstGeom>
          <a:noFill/>
          <a:ln/>
        </p:spPr>
        <p:txBody>
          <a:bodyPr wrap="none" rtlCol="0" anchor="t"/>
          <a:lstStyle/>
          <a:p>
            <a:pPr marL="0" indent="0">
              <a:lnSpc>
                <a:spcPts val="5468"/>
              </a:lnSpc>
              <a:buNone/>
            </a:pPr>
            <a:r>
              <a:rPr lang="en-US" sz="4374" dirty="0">
                <a:solidFill>
                  <a:srgbClr val="FFFFF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Безопасность и здоровье детей</a:t>
            </a:r>
            <a:endParaRPr lang="en-US" sz="4374" dirty="0"/>
          </a:p>
        </p:txBody>
      </p:sp>
      <p:pic>
        <p:nvPicPr>
          <p:cNvPr id="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7993" y="3048357"/>
            <a:ext cx="555427" cy="555427"/>
          </a:xfrm>
          <a:prstGeom prst="rect">
            <a:avLst/>
          </a:prstGeom>
        </p:spPr>
      </p:pic>
      <p:sp>
        <p:nvSpPr>
          <p:cNvPr id="6" name="Text 3"/>
          <p:cNvSpPr/>
          <p:nvPr/>
        </p:nvSpPr>
        <p:spPr>
          <a:xfrm>
            <a:off x="2037993" y="3825954"/>
            <a:ext cx="2388632" cy="6943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734"/>
              </a:lnSpc>
              <a:buNone/>
            </a:pPr>
            <a:r>
              <a:rPr lang="en-US" sz="2187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Медицинское наблюдение</a:t>
            </a:r>
            <a:endParaRPr lang="en-US" sz="2187" dirty="0"/>
          </a:p>
        </p:txBody>
      </p:sp>
      <p:sp>
        <p:nvSpPr>
          <p:cNvPr id="7" name="Text 4"/>
          <p:cNvSpPr/>
          <p:nvPr/>
        </p:nvSpPr>
        <p:spPr>
          <a:xfrm>
            <a:off x="2037993" y="4653558"/>
            <a:ext cx="2388632" cy="16662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624"/>
              </a:lnSpc>
              <a:buNone/>
            </a:pPr>
            <a:r>
              <a:rPr lang="ru-RU" sz="1750" dirty="0" smtClean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М</a:t>
            </a:r>
            <a:r>
              <a:rPr lang="en-US" sz="1750" dirty="0" err="1" smtClean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едицинское</a:t>
            </a:r>
            <a:r>
              <a:rPr lang="en-US" sz="1750" dirty="0" smtClean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 </a:t>
            </a: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сопровождение, оказание первой помощи.</a:t>
            </a:r>
            <a:endParaRPr lang="en-US" sz="1750" dirty="0"/>
          </a:p>
        </p:txBody>
      </p:sp>
      <p:pic>
        <p:nvPicPr>
          <p:cNvPr id="8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9881" y="3048357"/>
            <a:ext cx="555427" cy="555427"/>
          </a:xfrm>
          <a:prstGeom prst="rect">
            <a:avLst/>
          </a:prstGeom>
        </p:spPr>
      </p:pic>
      <p:sp>
        <p:nvSpPr>
          <p:cNvPr id="9" name="Text 5"/>
          <p:cNvSpPr/>
          <p:nvPr/>
        </p:nvSpPr>
        <p:spPr>
          <a:xfrm>
            <a:off x="4759881" y="3825954"/>
            <a:ext cx="2388632" cy="6943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734"/>
              </a:lnSpc>
              <a:buNone/>
            </a:pPr>
            <a:r>
              <a:rPr lang="en-US" sz="2187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Соблюдение норм</a:t>
            </a:r>
            <a:endParaRPr lang="en-US" sz="2187" dirty="0"/>
          </a:p>
        </p:txBody>
      </p:sp>
      <p:sp>
        <p:nvSpPr>
          <p:cNvPr id="10" name="Text 6"/>
          <p:cNvSpPr/>
          <p:nvPr/>
        </p:nvSpPr>
        <p:spPr>
          <a:xfrm>
            <a:off x="4759881" y="4653558"/>
            <a:ext cx="2388632" cy="166628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624"/>
              </a:lnSpc>
              <a:buNone/>
            </a:pP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Строгое соблюдение санитарно-гигиенических требований и правил безопасности.</a:t>
            </a:r>
            <a:endParaRPr lang="en-US" sz="1750" dirty="0"/>
          </a:p>
        </p:txBody>
      </p:sp>
      <p:pic>
        <p:nvPicPr>
          <p:cNvPr id="11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1768" y="3048357"/>
            <a:ext cx="555427" cy="555427"/>
          </a:xfrm>
          <a:prstGeom prst="rect">
            <a:avLst/>
          </a:prstGeom>
        </p:spPr>
      </p:pic>
      <p:sp>
        <p:nvSpPr>
          <p:cNvPr id="12" name="Text 7"/>
          <p:cNvSpPr/>
          <p:nvPr/>
        </p:nvSpPr>
        <p:spPr>
          <a:xfrm>
            <a:off x="7481768" y="3825954"/>
            <a:ext cx="2388632" cy="6943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734"/>
              </a:lnSpc>
              <a:buNone/>
            </a:pPr>
            <a:r>
              <a:rPr lang="en-US" sz="2187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Здоровый образ жизни</a:t>
            </a:r>
            <a:endParaRPr lang="en-US" sz="2187" dirty="0"/>
          </a:p>
        </p:txBody>
      </p:sp>
      <p:sp>
        <p:nvSpPr>
          <p:cNvPr id="13" name="Text 8"/>
          <p:cNvSpPr/>
          <p:nvPr/>
        </p:nvSpPr>
        <p:spPr>
          <a:xfrm>
            <a:off x="7481768" y="4653558"/>
            <a:ext cx="2388632" cy="1333024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624"/>
              </a:lnSpc>
              <a:buNone/>
            </a:pP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Занятия спортом, закаливание, профилактика заболеваний.</a:t>
            </a:r>
            <a:endParaRPr lang="en-US" sz="1750" dirty="0"/>
          </a:p>
        </p:txBody>
      </p:sp>
      <p:pic>
        <p:nvPicPr>
          <p:cNvPr id="14" name="Image 3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03656" y="3048357"/>
            <a:ext cx="555427" cy="555427"/>
          </a:xfrm>
          <a:prstGeom prst="rect">
            <a:avLst/>
          </a:prstGeom>
        </p:spPr>
      </p:pic>
      <p:sp>
        <p:nvSpPr>
          <p:cNvPr id="15" name="Text 9"/>
          <p:cNvSpPr/>
          <p:nvPr/>
        </p:nvSpPr>
        <p:spPr>
          <a:xfrm>
            <a:off x="10203656" y="3825954"/>
            <a:ext cx="2388751" cy="694373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734"/>
              </a:lnSpc>
              <a:buNone/>
            </a:pPr>
            <a:r>
              <a:rPr lang="en-US" sz="2187" dirty="0">
                <a:solidFill>
                  <a:srgbClr val="EBECEF"/>
                </a:solidFill>
                <a:latin typeface="Fraunces" pitchFamily="34" charset="0"/>
                <a:ea typeface="Fraunces" pitchFamily="34" charset="-122"/>
                <a:cs typeface="Fraunces" pitchFamily="34" charset="-120"/>
              </a:rPr>
              <a:t>Контроль доступа</a:t>
            </a:r>
            <a:endParaRPr lang="en-US" sz="2187" dirty="0"/>
          </a:p>
        </p:txBody>
      </p:sp>
      <p:sp>
        <p:nvSpPr>
          <p:cNvPr id="16" name="Text 10"/>
          <p:cNvSpPr/>
          <p:nvPr/>
        </p:nvSpPr>
        <p:spPr>
          <a:xfrm>
            <a:off x="10203656" y="4653558"/>
            <a:ext cx="2388751" cy="999768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marL="0" indent="0" algn="l">
              <a:lnSpc>
                <a:spcPts val="2624"/>
              </a:lnSpc>
              <a:buNone/>
            </a:pPr>
            <a:r>
              <a:rPr lang="en-US" sz="1750" dirty="0">
                <a:solidFill>
                  <a:srgbClr val="EBECEF"/>
                </a:solidFill>
                <a:latin typeface="Epilogue" pitchFamily="34" charset="0"/>
                <a:ea typeface="Epilogue" pitchFamily="34" charset="-122"/>
                <a:cs typeface="Epilogue" pitchFamily="34" charset="-120"/>
              </a:rPr>
              <a:t>Пропускной режим, охрана территории, видеонаблюдение.</a:t>
            </a:r>
            <a:endParaRPr lang="en-US" sz="1750" dirty="0"/>
          </a:p>
        </p:txBody>
      </p:sp>
      <p:pic>
        <p:nvPicPr>
          <p:cNvPr id="17" name="Image 4" descr="preencoded.png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242153" y="7589520"/>
            <a:ext cx="2296807" cy="548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359</Words>
  <Application>Microsoft Office PowerPoint</Application>
  <PresentationFormat>Произвольный</PresentationFormat>
  <Paragraphs>72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Epilogue</vt:lpstr>
      <vt:lpstr>Fraunces</vt:lpstr>
      <vt:lpstr>Red Hat Text</vt:lpstr>
      <vt:lpstr>Roboto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админ</cp:lastModifiedBy>
  <cp:revision>10</cp:revision>
  <dcterms:created xsi:type="dcterms:W3CDTF">2024-06-13T08:39:53Z</dcterms:created>
  <dcterms:modified xsi:type="dcterms:W3CDTF">2024-06-17T12:06:25Z</dcterms:modified>
</cp:coreProperties>
</file>