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4" r:id="rId2"/>
    <p:sldId id="256" r:id="rId3"/>
    <p:sldId id="257" r:id="rId4"/>
    <p:sldId id="258" r:id="rId5"/>
    <p:sldId id="260" r:id="rId6"/>
    <p:sldId id="261" r:id="rId7"/>
  </p:sldIdLst>
  <p:sldSz cx="14630400" cy="8229600"/>
  <p:notesSz cx="8229600" cy="146304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59" d="100"/>
          <a:sy n="59" d="100"/>
        </p:scale>
        <p:origin x="46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1459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071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gamma.ap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amma.ap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amma.ap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amma.ap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gamma.app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3.png"/><Relationship Id="rId7" Type="http://schemas.openxmlformats.org/officeDocument/2006/relationships/hyperlink" Target="https://gamma.app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A8AFCC"/>
          </a:solidFill>
          <a:ln/>
        </p:spPr>
      </p:sp>
      <p:sp>
        <p:nvSpPr>
          <p:cNvPr id="3" name="Shape 1"/>
          <p:cNvSpPr/>
          <p:nvPr/>
        </p:nvSpPr>
        <p:spPr>
          <a:xfrm>
            <a:off x="-322730" y="0"/>
            <a:ext cx="14630400" cy="8229600"/>
          </a:xfrm>
          <a:prstGeom prst="rect">
            <a:avLst/>
          </a:prstGeom>
          <a:solidFill>
            <a:srgbClr val="080E26"/>
          </a:solidFill>
          <a:ln/>
        </p:spPr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5" name="Text 2"/>
          <p:cNvSpPr/>
          <p:nvPr/>
        </p:nvSpPr>
        <p:spPr>
          <a:xfrm>
            <a:off x="833198" y="529389"/>
            <a:ext cx="13027181" cy="3870209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/>
            <a:r>
              <a:rPr lang="ru-RU" sz="6600" dirty="0" smtClean="0">
                <a:solidFill>
                  <a:schemeClr val="bg1"/>
                </a:solidFill>
                <a:latin typeface="Red Hat Text" pitchFamily="34" charset="0"/>
                <a:ea typeface="Red Hat Text" pitchFamily="34" charset="-122"/>
                <a:cs typeface="Red Hat Text" pitchFamily="34" charset="-120"/>
              </a:rPr>
              <a:t>     </a:t>
            </a:r>
            <a:r>
              <a:rPr lang="en-US" sz="5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Red Hat Text" pitchFamily="34" charset="-122"/>
                <a:cs typeface="Times New Roman" panose="02020603050405020304" pitchFamily="18" charset="0"/>
              </a:rPr>
              <a:t>Добро</a:t>
            </a:r>
            <a:r>
              <a:rPr lang="en-US" sz="5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Red Hat Text" pitchFamily="34" charset="-122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Red Hat Text" pitchFamily="34" charset="-122"/>
                <a:cs typeface="Times New Roman" panose="02020603050405020304" pitchFamily="18" charset="0"/>
              </a:rPr>
              <a:t>пожаловать</a:t>
            </a:r>
            <a:endParaRPr lang="ru-RU" sz="5400" b="1" dirty="0" smtClean="0">
              <a:solidFill>
                <a:schemeClr val="bg1"/>
              </a:solidFill>
              <a:latin typeface="Times New Roman" panose="02020603050405020304" pitchFamily="18" charset="0"/>
              <a:ea typeface="Red Hat Text" pitchFamily="34" charset="-122"/>
              <a:cs typeface="Times New Roman" panose="02020603050405020304" pitchFamily="18" charset="0"/>
            </a:endParaRPr>
          </a:p>
          <a:p>
            <a:pPr algn="ctr"/>
            <a:r>
              <a:rPr lang="ru-RU" sz="5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Red Hat Text" pitchFamily="34" charset="-122"/>
                <a:cs typeface="Times New Roman" panose="02020603050405020304" pitchFamily="18" charset="0"/>
              </a:rPr>
              <a:t>         </a:t>
            </a:r>
            <a:r>
              <a:rPr lang="en-US" sz="5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Red Hat Text" pitchFamily="34" charset="-122"/>
                <a:cs typeface="Times New Roman" panose="02020603050405020304" pitchFamily="18" charset="0"/>
              </a:rPr>
              <a:t>в </a:t>
            </a:r>
            <a:r>
              <a:rPr lang="ru-RU" sz="5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Red Hat Text" pitchFamily="34" charset="-122"/>
                <a:cs typeface="Times New Roman" panose="02020603050405020304" pitchFamily="18" charset="0"/>
              </a:rPr>
              <a:t>  </a:t>
            </a:r>
            <a:r>
              <a:rPr lang="en-US" sz="5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Red Hat Text" pitchFamily="34" charset="-122"/>
                <a:cs typeface="Times New Roman" panose="02020603050405020304" pitchFamily="18" charset="0"/>
              </a:rPr>
              <a:t>наш</a:t>
            </a:r>
            <a:r>
              <a:rPr lang="en-US" sz="5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Red Hat Text" pitchFamily="34" charset="-122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Red Hat Text" pitchFamily="34" charset="-122"/>
                <a:cs typeface="Times New Roman" panose="02020603050405020304" pitchFamily="18" charset="0"/>
              </a:rPr>
              <a:t>летний</a:t>
            </a:r>
            <a:r>
              <a:rPr lang="en-US" sz="5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Red Hat Text" pitchFamily="34" charset="-122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Red Hat Text" pitchFamily="34" charset="-122"/>
                <a:cs typeface="Times New Roman" panose="02020603050405020304" pitchFamily="18" charset="0"/>
              </a:rPr>
              <a:t>лагерь</a:t>
            </a:r>
            <a:r>
              <a:rPr lang="ru-RU" sz="5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Red Hat Text" pitchFamily="34" charset="-122"/>
                <a:cs typeface="Times New Roman" panose="02020603050405020304" pitchFamily="18" charset="0"/>
              </a:rPr>
              <a:t> с </a:t>
            </a:r>
          </a:p>
          <a:p>
            <a:pPr algn="ctr"/>
            <a:r>
              <a:rPr lang="ru-RU" sz="5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Red Hat Text" pitchFamily="34" charset="-122"/>
                <a:cs typeface="Times New Roman" panose="02020603050405020304" pitchFamily="18" charset="0"/>
              </a:rPr>
              <a:t>          дневным </a:t>
            </a:r>
            <a:r>
              <a:rPr lang="ru-RU" sz="5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Red Hat Text" pitchFamily="34" charset="-122"/>
                <a:cs typeface="Times New Roman" panose="02020603050405020304" pitchFamily="18" charset="0"/>
              </a:rPr>
              <a:t>прибыванием</a:t>
            </a:r>
            <a:r>
              <a:rPr lang="en-US" sz="5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Red Hat Text" pitchFamily="34" charset="-122"/>
                <a:cs typeface="Times New Roman" panose="02020603050405020304" pitchFamily="18" charset="0"/>
              </a:rPr>
              <a:t>!</a:t>
            </a:r>
            <a:endParaRPr lang="en-US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3"/>
          <p:cNvSpPr/>
          <p:nvPr/>
        </p:nvSpPr>
        <p:spPr>
          <a:xfrm>
            <a:off x="833199" y="4732853"/>
            <a:ext cx="12678264" cy="2313406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>
              <a:lnSpc>
                <a:spcPts val="2624"/>
              </a:lnSpc>
            </a:pPr>
            <a:r>
              <a:rPr lang="ru-RU" sz="1750" b="1" dirty="0" smtClean="0">
                <a:solidFill>
                  <a:schemeClr val="bg1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 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Roboto" pitchFamily="34" charset="-122"/>
                <a:cs typeface="Times New Roman" panose="02020603050405020304" pitchFamily="18" charset="0"/>
              </a:rPr>
              <a:t>Мы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Roboto" pitchFamily="34" charset="-122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Roboto" pitchFamily="34" charset="-122"/>
                <a:cs typeface="Times New Roman" panose="02020603050405020304" pitchFamily="18" charset="0"/>
              </a:rPr>
              <a:t>рады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Roboto" pitchFamily="34" charset="-122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Roboto" pitchFamily="34" charset="-122"/>
                <a:cs typeface="Times New Roman" panose="02020603050405020304" pitchFamily="18" charset="0"/>
              </a:rPr>
              <a:t>приветствовать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Roboto" pitchFamily="34" charset="-122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Roboto" pitchFamily="34" charset="-122"/>
                <a:cs typeface="Times New Roman" panose="02020603050405020304" pitchFamily="18" charset="0"/>
              </a:rPr>
              <a:t>вас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Roboto" pitchFamily="34" charset="-122"/>
                <a:cs typeface="Times New Roman" panose="02020603050405020304" pitchFamily="18" charset="0"/>
              </a:rPr>
              <a:t> в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Roboto" pitchFamily="34" charset="-122"/>
                <a:cs typeface="Times New Roman" panose="02020603050405020304" pitchFamily="18" charset="0"/>
              </a:rPr>
              <a:t>нашем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Roboto" pitchFamily="34" charset="-122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Roboto" pitchFamily="34" charset="-122"/>
                <a:cs typeface="Times New Roman" panose="02020603050405020304" pitchFamily="18" charset="0"/>
              </a:rPr>
              <a:t>замечательном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Roboto" pitchFamily="34" charset="-122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Roboto" pitchFamily="34" charset="-122"/>
                <a:cs typeface="Times New Roman" panose="02020603050405020304" pitchFamily="18" charset="0"/>
              </a:rPr>
              <a:t>летнем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Roboto" pitchFamily="34" charset="-122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Roboto" pitchFamily="34" charset="-122"/>
                <a:cs typeface="Times New Roman" panose="02020603050405020304" pitchFamily="18" charset="0"/>
              </a:rPr>
              <a:t>лагере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Roboto" pitchFamily="34" charset="-122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Roboto" pitchFamily="34" charset="-122"/>
                <a:cs typeface="Times New Roman" panose="02020603050405020304" pitchFamily="18" charset="0"/>
              </a:rPr>
              <a:t>где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Roboto" pitchFamily="34" charset="-122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Roboto" pitchFamily="34" charset="-122"/>
                <a:cs typeface="Times New Roman" panose="02020603050405020304" pitchFamily="18" charset="0"/>
              </a:rPr>
              <a:t>ваши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Roboto" pitchFamily="34" charset="-122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Roboto" pitchFamily="34" charset="-122"/>
                <a:cs typeface="Times New Roman" panose="02020603050405020304" pitchFamily="18" charset="0"/>
              </a:rPr>
              <a:t>дети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Roboto" pitchFamily="34" charset="-122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Roboto" pitchFamily="34" charset="-122"/>
                <a:cs typeface="Times New Roman" panose="02020603050405020304" pitchFamily="18" charset="0"/>
              </a:rPr>
              <a:t>смогут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Roboto" pitchFamily="34" charset="-122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Roboto" pitchFamily="34" charset="-122"/>
                <a:cs typeface="Times New Roman" panose="02020603050405020304" pitchFamily="18" charset="0"/>
              </a:rPr>
              <a:t>весело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Roboto" pitchFamily="34" charset="-122"/>
                <a:cs typeface="Times New Roman" panose="02020603050405020304" pitchFamily="18" charset="0"/>
              </a:rPr>
              <a:t> и с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Roboto" pitchFamily="34" charset="-122"/>
                <a:cs typeface="Times New Roman" panose="02020603050405020304" pitchFamily="18" charset="0"/>
              </a:rPr>
              <a:t>пользой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Roboto" pitchFamily="34" charset="-122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Roboto" pitchFamily="34" charset="-122"/>
                <a:cs typeface="Times New Roman" panose="02020603050405020304" pitchFamily="18" charset="0"/>
              </a:rPr>
              <a:t>провести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Roboto" pitchFamily="34" charset="-122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Roboto" pitchFamily="34" charset="-122"/>
                <a:cs typeface="Times New Roman" panose="02020603050405020304" pitchFamily="18" charset="0"/>
              </a:rPr>
              <a:t>каникулы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Roboto" pitchFamily="34" charset="-122"/>
                <a:cs typeface="Times New Roman" panose="02020603050405020304" pitchFamily="18" charset="0"/>
              </a:rPr>
              <a:t>.</a:t>
            </a:r>
            <a:endParaRPr lang="en-US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624"/>
              </a:lnSpc>
              <a:buNone/>
            </a:pPr>
            <a:r>
              <a:rPr lang="ru-RU" sz="2800" b="1" dirty="0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  </a:t>
            </a:r>
            <a:r>
              <a:rPr lang="en-US" sz="2800" b="1" dirty="0" err="1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Летний</a:t>
            </a:r>
            <a:r>
              <a:rPr lang="en-US" sz="2800" b="1" dirty="0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лагерь</a:t>
            </a:r>
            <a:r>
              <a:rPr lang="en-US" sz="2800" b="1" dirty="0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 с </a:t>
            </a:r>
            <a:r>
              <a:rPr lang="en-US" sz="2800" b="1" dirty="0" err="1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дневным</a:t>
            </a:r>
            <a:r>
              <a:rPr lang="en-US" sz="2800" b="1" dirty="0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пребыванием</a:t>
            </a:r>
            <a:r>
              <a:rPr lang="en-US" sz="2800" b="1" dirty="0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 - </a:t>
            </a:r>
            <a:r>
              <a:rPr lang="en-US" sz="2800" b="1" dirty="0" err="1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это</a:t>
            </a:r>
            <a:r>
              <a:rPr lang="en-US" sz="2800" b="1" dirty="0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возможность</a:t>
            </a:r>
            <a:r>
              <a:rPr lang="en-US" sz="2800" b="1" dirty="0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для</a:t>
            </a:r>
            <a:r>
              <a:rPr lang="en-US" sz="2800" b="1" dirty="0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детей</a:t>
            </a:r>
            <a:r>
              <a:rPr lang="en-US" sz="2800" b="1" dirty="0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весело</a:t>
            </a:r>
            <a:r>
              <a:rPr lang="en-US" sz="2800" b="1" dirty="0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 и с </a:t>
            </a:r>
            <a:r>
              <a:rPr lang="en-US" sz="2800" b="1" dirty="0" err="1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пользой</a:t>
            </a:r>
            <a:r>
              <a:rPr lang="en-US" sz="2800" b="1" dirty="0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провести</a:t>
            </a:r>
            <a:r>
              <a:rPr lang="en-US" sz="2800" b="1" dirty="0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каникулы</a:t>
            </a:r>
            <a:r>
              <a:rPr lang="en-US" sz="2800" b="1" dirty="0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. В </a:t>
            </a:r>
            <a:r>
              <a:rPr lang="en-US" sz="2800" b="1" dirty="0" err="1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лагере</a:t>
            </a:r>
            <a:r>
              <a:rPr lang="en-US" sz="2800" b="1" dirty="0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они</a:t>
            </a:r>
            <a:r>
              <a:rPr lang="en-US" sz="2800" b="1" dirty="0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могут</a:t>
            </a:r>
            <a:r>
              <a:rPr lang="en-US" sz="2800" b="1" dirty="0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участвовать</a:t>
            </a:r>
            <a:r>
              <a:rPr lang="en-US" sz="2800" b="1" dirty="0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 в </a:t>
            </a:r>
            <a:r>
              <a:rPr lang="en-US" sz="2800" b="1" dirty="0" err="1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разнообразных</a:t>
            </a:r>
            <a:r>
              <a:rPr lang="en-US" sz="2800" b="1" dirty="0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мероприятиях</a:t>
            </a:r>
            <a:r>
              <a:rPr lang="en-US" sz="2800" b="1" dirty="0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развивать</a:t>
            </a:r>
            <a:r>
              <a:rPr lang="en-US" sz="2800" b="1" dirty="0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творческие</a:t>
            </a:r>
            <a:r>
              <a:rPr lang="en-US" sz="2800" b="1" dirty="0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способности</a:t>
            </a:r>
            <a:r>
              <a:rPr lang="en-US" sz="2800" b="1" dirty="0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 и </a:t>
            </a:r>
            <a:r>
              <a:rPr lang="en-US" sz="2800" b="1" dirty="0" err="1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укреплять</a:t>
            </a:r>
            <a:r>
              <a:rPr lang="en-US" sz="2800" b="1" dirty="0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здоровье</a:t>
            </a:r>
            <a:r>
              <a:rPr lang="en-US" sz="2800" b="1" dirty="0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.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5"/>
          <p:cNvSpPr/>
          <p:nvPr/>
        </p:nvSpPr>
        <p:spPr>
          <a:xfrm>
            <a:off x="956905" y="6461403"/>
            <a:ext cx="107871" cy="97512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ctr">
              <a:lnSpc>
                <a:spcPts val="768"/>
              </a:lnSpc>
              <a:buNone/>
            </a:pPr>
            <a:r>
              <a:rPr lang="en-US" sz="768" dirty="0">
                <a:solidFill>
                  <a:srgbClr val="3C3838"/>
                </a:solidFill>
                <a:latin typeface="Epilogue" pitchFamily="34" charset="0"/>
                <a:ea typeface="Epilogue" pitchFamily="34" charset="-122"/>
                <a:cs typeface="Epilogue" pitchFamily="34" charset="-120"/>
              </a:rPr>
              <a:t>EE</a:t>
            </a:r>
            <a:endParaRPr lang="en-US" sz="768" dirty="0"/>
          </a:p>
        </p:txBody>
      </p:sp>
      <p:sp>
        <p:nvSpPr>
          <p:cNvPr id="9" name="Text 6"/>
          <p:cNvSpPr/>
          <p:nvPr/>
        </p:nvSpPr>
        <p:spPr>
          <a:xfrm>
            <a:off x="1299686" y="6315789"/>
            <a:ext cx="2266117" cy="388858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l">
              <a:lnSpc>
                <a:spcPts val="3062"/>
              </a:lnSpc>
              <a:buNone/>
            </a:pPr>
            <a:endParaRPr lang="en-US" sz="2187" dirty="0"/>
          </a:p>
        </p:txBody>
      </p:sp>
      <p:pic>
        <p:nvPicPr>
          <p:cNvPr id="10" name="Image 1" descr="preencoded.png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42153" y="7589520"/>
            <a:ext cx="2296807" cy="54864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08" y="341612"/>
            <a:ext cx="2304047" cy="3072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456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A8AFCC"/>
          </a:solidFill>
          <a:ln/>
        </p:spPr>
      </p:sp>
      <p:sp>
        <p:nvSpPr>
          <p:cNvPr id="3" name="Shape 1"/>
          <p:cNvSpPr/>
          <p:nvPr/>
        </p:nvSpPr>
        <p:spPr>
          <a:xfrm>
            <a:off x="-322730" y="0"/>
            <a:ext cx="14630400" cy="8229600"/>
          </a:xfrm>
          <a:prstGeom prst="rect">
            <a:avLst/>
          </a:prstGeom>
          <a:solidFill>
            <a:srgbClr val="080E26"/>
          </a:solidFill>
          <a:ln/>
        </p:spPr>
      </p:sp>
      <p:sp>
        <p:nvSpPr>
          <p:cNvPr id="5" name="Text 2"/>
          <p:cNvSpPr/>
          <p:nvPr/>
        </p:nvSpPr>
        <p:spPr>
          <a:xfrm>
            <a:off x="833199" y="1524953"/>
            <a:ext cx="11210412" cy="287464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ctr">
              <a:lnSpc>
                <a:spcPts val="7545"/>
              </a:lnSpc>
              <a:buNone/>
            </a:pPr>
            <a:r>
              <a:rPr lang="ru-RU" sz="6036" dirty="0" smtClean="0">
                <a:solidFill>
                  <a:srgbClr val="FFFFFF"/>
                </a:solidFill>
                <a:latin typeface="Fraunces" pitchFamily="34" charset="0"/>
                <a:ea typeface="Fraunces" pitchFamily="34" charset="-122"/>
                <a:cs typeface="Fraunces" pitchFamily="34" charset="-120"/>
              </a:rPr>
              <a:t>   </a:t>
            </a:r>
            <a:r>
              <a:rPr lang="en-US" sz="6036" dirty="0" err="1" smtClean="0">
                <a:solidFill>
                  <a:srgbClr val="FFFFFF"/>
                </a:solidFill>
                <a:latin typeface="Fraunces" pitchFamily="34" charset="0"/>
                <a:ea typeface="Fraunces" pitchFamily="34" charset="-122"/>
                <a:cs typeface="Fraunces" pitchFamily="34" charset="-120"/>
              </a:rPr>
              <a:t>Летний</a:t>
            </a:r>
            <a:r>
              <a:rPr lang="en-US" sz="6036" dirty="0" smtClean="0">
                <a:solidFill>
                  <a:srgbClr val="FFFFFF"/>
                </a:solidFill>
                <a:latin typeface="Fraunces" pitchFamily="34" charset="0"/>
                <a:ea typeface="Fraunces" pitchFamily="34" charset="-122"/>
                <a:cs typeface="Fraunces" pitchFamily="34" charset="-120"/>
              </a:rPr>
              <a:t> </a:t>
            </a:r>
            <a:r>
              <a:rPr lang="en-US" sz="6036" dirty="0">
                <a:solidFill>
                  <a:srgbClr val="FFFFFF"/>
                </a:solidFill>
                <a:latin typeface="Fraunces" pitchFamily="34" charset="0"/>
                <a:ea typeface="Fraunces" pitchFamily="34" charset="-122"/>
                <a:cs typeface="Fraunces" pitchFamily="34" charset="-120"/>
              </a:rPr>
              <a:t>лагерь с дневным пребыванием</a:t>
            </a:r>
            <a:endParaRPr lang="en-US" sz="6036" dirty="0"/>
          </a:p>
        </p:txBody>
      </p:sp>
      <p:sp>
        <p:nvSpPr>
          <p:cNvPr id="6" name="Text 3"/>
          <p:cNvSpPr/>
          <p:nvPr/>
        </p:nvSpPr>
        <p:spPr>
          <a:xfrm>
            <a:off x="833199" y="4732853"/>
            <a:ext cx="11408954" cy="1333024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2624"/>
              </a:lnSpc>
              <a:buNone/>
            </a:pPr>
            <a:r>
              <a:rPr lang="ru-RU" sz="2800" dirty="0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   </a:t>
            </a:r>
            <a:r>
              <a:rPr lang="en-US" sz="2800" dirty="0" err="1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Летний</a:t>
            </a:r>
            <a:r>
              <a:rPr lang="en-US" sz="2800" dirty="0" smtClean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EBECEF"/>
                </a:solidFill>
                <a:latin typeface="Times New Roman" panose="02020603050405020304" pitchFamily="18" charset="0"/>
                <a:ea typeface="Epilogue" pitchFamily="34" charset="-122"/>
                <a:cs typeface="Times New Roman" panose="02020603050405020304" pitchFamily="18" charset="0"/>
              </a:rPr>
              <a:t>лагерь с дневным пребыванием - это возможность для детей весело и с пользой провести каникулы. В лагере они могут участвовать в разнообразных мероприятиях, развивать творческие способности и укреплять здоровье</a:t>
            </a:r>
            <a:r>
              <a:rPr lang="en-US" sz="1750" dirty="0">
                <a:solidFill>
                  <a:srgbClr val="EBECEF"/>
                </a:solidFill>
                <a:latin typeface="Epilogue" pitchFamily="34" charset="0"/>
                <a:ea typeface="Epilogue" pitchFamily="34" charset="-122"/>
                <a:cs typeface="Epilogue" pitchFamily="34" charset="-120"/>
              </a:rPr>
              <a:t>.</a:t>
            </a:r>
            <a:endParaRPr lang="en-US" sz="1750" dirty="0"/>
          </a:p>
        </p:txBody>
      </p:sp>
      <p:sp>
        <p:nvSpPr>
          <p:cNvPr id="8" name="Text 5"/>
          <p:cNvSpPr/>
          <p:nvPr/>
        </p:nvSpPr>
        <p:spPr>
          <a:xfrm>
            <a:off x="956905" y="6461403"/>
            <a:ext cx="107871" cy="97512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ctr">
              <a:lnSpc>
                <a:spcPts val="768"/>
              </a:lnSpc>
              <a:buNone/>
            </a:pPr>
            <a:r>
              <a:rPr lang="en-US" sz="768" dirty="0">
                <a:solidFill>
                  <a:srgbClr val="3C3838"/>
                </a:solidFill>
                <a:latin typeface="Epilogue" pitchFamily="34" charset="0"/>
                <a:ea typeface="Epilogue" pitchFamily="34" charset="-122"/>
                <a:cs typeface="Epilogue" pitchFamily="34" charset="-120"/>
              </a:rPr>
              <a:t>EE</a:t>
            </a:r>
            <a:endParaRPr lang="en-US" sz="768" dirty="0"/>
          </a:p>
        </p:txBody>
      </p:sp>
      <p:sp>
        <p:nvSpPr>
          <p:cNvPr id="9" name="Text 6"/>
          <p:cNvSpPr/>
          <p:nvPr/>
        </p:nvSpPr>
        <p:spPr>
          <a:xfrm>
            <a:off x="1299686" y="6315789"/>
            <a:ext cx="2266117" cy="388858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l">
              <a:lnSpc>
                <a:spcPts val="3062"/>
              </a:lnSpc>
              <a:buNone/>
            </a:pPr>
            <a:endParaRPr lang="en-US" sz="2187" dirty="0"/>
          </a:p>
        </p:txBody>
      </p:sp>
      <p:pic>
        <p:nvPicPr>
          <p:cNvPr id="10" name="Image 1" descr="preencoded.png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42153" y="7589520"/>
            <a:ext cx="2296807" cy="54864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A8AFCC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080E26"/>
          </a:solidFill>
          <a:ln/>
        </p:spPr>
      </p:sp>
      <p:sp>
        <p:nvSpPr>
          <p:cNvPr id="4" name="Text 2"/>
          <p:cNvSpPr/>
          <p:nvPr/>
        </p:nvSpPr>
        <p:spPr>
          <a:xfrm>
            <a:off x="2037993" y="2105501"/>
            <a:ext cx="5834182" cy="694373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5468"/>
              </a:lnSpc>
              <a:buNone/>
            </a:pPr>
            <a:r>
              <a:rPr lang="en-US" sz="4374" dirty="0">
                <a:solidFill>
                  <a:srgbClr val="FFFFFF"/>
                </a:solidFill>
                <a:latin typeface="Fraunces" pitchFamily="34" charset="0"/>
                <a:ea typeface="Fraunces" pitchFamily="34" charset="-122"/>
                <a:cs typeface="Fraunces" pitchFamily="34" charset="-120"/>
              </a:rPr>
              <a:t>Цели и задачи лагеря</a:t>
            </a:r>
            <a:endParaRPr lang="en-US" sz="4374" dirty="0"/>
          </a:p>
        </p:txBody>
      </p:sp>
      <p:sp>
        <p:nvSpPr>
          <p:cNvPr id="5" name="Text 3"/>
          <p:cNvSpPr/>
          <p:nvPr/>
        </p:nvSpPr>
        <p:spPr>
          <a:xfrm>
            <a:off x="2037993" y="3355300"/>
            <a:ext cx="2777490" cy="34718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2734"/>
              </a:lnSpc>
              <a:buNone/>
            </a:pPr>
            <a:r>
              <a:rPr lang="en-US" sz="2187" dirty="0">
                <a:solidFill>
                  <a:srgbClr val="FFFFFF"/>
                </a:solidFill>
                <a:latin typeface="Fraunces" pitchFamily="34" charset="0"/>
                <a:ea typeface="Fraunces" pitchFamily="34" charset="-122"/>
                <a:cs typeface="Fraunces" pitchFamily="34" charset="-120"/>
              </a:rPr>
              <a:t>Цели</a:t>
            </a:r>
            <a:endParaRPr lang="en-US" sz="2187" dirty="0"/>
          </a:p>
        </p:txBody>
      </p:sp>
      <p:sp>
        <p:nvSpPr>
          <p:cNvPr id="6" name="Text 4"/>
          <p:cNvSpPr/>
          <p:nvPr/>
        </p:nvSpPr>
        <p:spPr>
          <a:xfrm>
            <a:off x="2037993" y="3924657"/>
            <a:ext cx="3156347" cy="16662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2624"/>
              </a:lnSpc>
              <a:buNone/>
            </a:pPr>
            <a:r>
              <a:rPr lang="en-US" sz="1750" dirty="0">
                <a:solidFill>
                  <a:srgbClr val="EBECEF"/>
                </a:solidFill>
                <a:latin typeface="Epilogue" pitchFamily="34" charset="0"/>
                <a:ea typeface="Epilogue" pitchFamily="34" charset="-122"/>
                <a:cs typeface="Epilogue" pitchFamily="34" charset="-120"/>
              </a:rPr>
              <a:t>Создать условия для всестороннего развития личности ребенка, укрепления его физического и психического здоровья.</a:t>
            </a:r>
            <a:endParaRPr lang="en-US" sz="1750" dirty="0"/>
          </a:p>
        </p:txBody>
      </p:sp>
      <p:sp>
        <p:nvSpPr>
          <p:cNvPr id="7" name="Text 5"/>
          <p:cNvSpPr/>
          <p:nvPr/>
        </p:nvSpPr>
        <p:spPr>
          <a:xfrm>
            <a:off x="5743932" y="3355300"/>
            <a:ext cx="2777490" cy="34718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2734"/>
              </a:lnSpc>
              <a:buNone/>
            </a:pPr>
            <a:r>
              <a:rPr lang="en-US" sz="2187" dirty="0">
                <a:solidFill>
                  <a:srgbClr val="FFFFFF"/>
                </a:solidFill>
                <a:latin typeface="Fraunces" pitchFamily="34" charset="0"/>
                <a:ea typeface="Fraunces" pitchFamily="34" charset="-122"/>
                <a:cs typeface="Fraunces" pitchFamily="34" charset="-120"/>
              </a:rPr>
              <a:t>Задачи</a:t>
            </a:r>
            <a:endParaRPr lang="en-US" sz="2187" dirty="0"/>
          </a:p>
        </p:txBody>
      </p:sp>
      <p:sp>
        <p:nvSpPr>
          <p:cNvPr id="8" name="Text 6"/>
          <p:cNvSpPr/>
          <p:nvPr/>
        </p:nvSpPr>
        <p:spPr>
          <a:xfrm>
            <a:off x="5743932" y="3924657"/>
            <a:ext cx="3156347" cy="1999536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2624"/>
              </a:lnSpc>
              <a:buNone/>
            </a:pPr>
            <a:r>
              <a:rPr lang="en-US" sz="1750" dirty="0">
                <a:solidFill>
                  <a:srgbClr val="EBECEF"/>
                </a:solidFill>
                <a:latin typeface="Epilogue" pitchFamily="34" charset="0"/>
                <a:ea typeface="Epilogue" pitchFamily="34" charset="-122"/>
                <a:cs typeface="Epilogue" pitchFamily="34" charset="-120"/>
              </a:rPr>
              <a:t>Организовать содержательный и безопасный </a:t>
            </a:r>
            <a:r>
              <a:rPr lang="en-US" sz="1750" dirty="0" err="1">
                <a:solidFill>
                  <a:srgbClr val="EBECEF"/>
                </a:solidFill>
                <a:latin typeface="Epilogue" pitchFamily="34" charset="0"/>
                <a:ea typeface="Epilogue" pitchFamily="34" charset="-122"/>
                <a:cs typeface="Epilogue" pitchFamily="34" charset="-120"/>
              </a:rPr>
              <a:t>отдых</a:t>
            </a:r>
            <a:r>
              <a:rPr lang="en-US" sz="1750" dirty="0">
                <a:solidFill>
                  <a:srgbClr val="EBECEF"/>
                </a:solidFill>
                <a:latin typeface="Epilogue" pitchFamily="34" charset="0"/>
                <a:ea typeface="Epilogue" pitchFamily="34" charset="-122"/>
                <a:cs typeface="Epilogue" pitchFamily="34" charset="-120"/>
              </a:rPr>
              <a:t> </a:t>
            </a:r>
            <a:r>
              <a:rPr lang="en-US" sz="1750" dirty="0" err="1" smtClean="0">
                <a:solidFill>
                  <a:srgbClr val="EBECEF"/>
                </a:solidFill>
                <a:latin typeface="Epilogue" pitchFamily="34" charset="0"/>
                <a:ea typeface="Epilogue" pitchFamily="34" charset="-122"/>
                <a:cs typeface="Epilogue" pitchFamily="34" charset="-120"/>
              </a:rPr>
              <a:t>детей</a:t>
            </a:r>
            <a:r>
              <a:rPr lang="ru-RU" sz="1750" dirty="0" smtClean="0">
                <a:solidFill>
                  <a:srgbClr val="EBECEF"/>
                </a:solidFill>
                <a:latin typeface="Epilogue" pitchFamily="34" charset="0"/>
                <a:ea typeface="Epilogue" pitchFamily="34" charset="-122"/>
                <a:cs typeface="Epilogue" pitchFamily="34" charset="-120"/>
              </a:rPr>
              <a:t>.</a:t>
            </a:r>
            <a:endParaRPr lang="en-US" sz="1750" dirty="0"/>
          </a:p>
        </p:txBody>
      </p:sp>
      <p:sp>
        <p:nvSpPr>
          <p:cNvPr id="9" name="Text 7"/>
          <p:cNvSpPr/>
          <p:nvPr/>
        </p:nvSpPr>
        <p:spPr>
          <a:xfrm>
            <a:off x="9449872" y="3355300"/>
            <a:ext cx="2777490" cy="34718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2734"/>
              </a:lnSpc>
              <a:buNone/>
            </a:pPr>
            <a:r>
              <a:rPr lang="en-US" sz="2187" dirty="0">
                <a:solidFill>
                  <a:srgbClr val="FFFFFF"/>
                </a:solidFill>
                <a:latin typeface="Fraunces" pitchFamily="34" charset="0"/>
                <a:ea typeface="Fraunces" pitchFamily="34" charset="-122"/>
                <a:cs typeface="Fraunces" pitchFamily="34" charset="-120"/>
              </a:rPr>
              <a:t>Результат</a:t>
            </a:r>
            <a:endParaRPr lang="en-US" sz="2187" dirty="0"/>
          </a:p>
        </p:txBody>
      </p:sp>
      <p:sp>
        <p:nvSpPr>
          <p:cNvPr id="10" name="Text 8"/>
          <p:cNvSpPr/>
          <p:nvPr/>
        </p:nvSpPr>
        <p:spPr>
          <a:xfrm>
            <a:off x="9449872" y="3924657"/>
            <a:ext cx="3156347" cy="1333024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2624"/>
              </a:lnSpc>
              <a:buNone/>
            </a:pPr>
            <a:r>
              <a:rPr lang="en-US" sz="1750" dirty="0">
                <a:solidFill>
                  <a:srgbClr val="EBECEF"/>
                </a:solidFill>
                <a:latin typeface="Epilogue" pitchFamily="34" charset="0"/>
                <a:ea typeface="Epilogue" pitchFamily="34" charset="-122"/>
                <a:cs typeface="Epilogue" pitchFamily="34" charset="-120"/>
              </a:rPr>
              <a:t>Дети проведут каникулы с пользой и удовольствием, улучшат свое физическое и эмоциональное состояние.</a:t>
            </a:r>
            <a:endParaRPr lang="en-US" sz="1750" dirty="0"/>
          </a:p>
        </p:txBody>
      </p:sp>
      <p:pic>
        <p:nvPicPr>
          <p:cNvPr id="11" name="Image 0" descr="preencoded.png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42153" y="7589520"/>
            <a:ext cx="2296807" cy="54864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A8AFCC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080E26"/>
          </a:solidFill>
          <a:ln/>
        </p:spPr>
      </p:sp>
      <p:sp>
        <p:nvSpPr>
          <p:cNvPr id="4" name="Text 2"/>
          <p:cNvSpPr/>
          <p:nvPr/>
        </p:nvSpPr>
        <p:spPr>
          <a:xfrm>
            <a:off x="2037993" y="2037517"/>
            <a:ext cx="7518321" cy="694373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5468"/>
              </a:lnSpc>
              <a:buNone/>
            </a:pPr>
            <a:r>
              <a:rPr lang="en-US" sz="4374" dirty="0">
                <a:solidFill>
                  <a:srgbClr val="FFFFFF"/>
                </a:solidFill>
                <a:latin typeface="Fraunces" pitchFamily="34" charset="0"/>
                <a:ea typeface="Fraunces" pitchFamily="34" charset="-122"/>
                <a:cs typeface="Fraunces" pitchFamily="34" charset="-120"/>
              </a:rPr>
              <a:t>Направления деятельности</a:t>
            </a:r>
            <a:endParaRPr lang="en-US" sz="4374" dirty="0"/>
          </a:p>
        </p:txBody>
      </p:sp>
      <p:sp>
        <p:nvSpPr>
          <p:cNvPr id="5" name="Shape 3"/>
          <p:cNvSpPr/>
          <p:nvPr/>
        </p:nvSpPr>
        <p:spPr>
          <a:xfrm>
            <a:off x="2037993" y="3426142"/>
            <a:ext cx="499943" cy="499943"/>
          </a:xfrm>
          <a:prstGeom prst="roundRect">
            <a:avLst>
              <a:gd name="adj" fmla="val 20000"/>
            </a:avLst>
          </a:prstGeom>
          <a:solidFill>
            <a:srgbClr val="283157"/>
          </a:solidFill>
          <a:ln w="7620">
            <a:solidFill>
              <a:srgbClr val="414A70"/>
            </a:solidFill>
            <a:prstDash val="solid"/>
          </a:ln>
        </p:spPr>
      </p:sp>
      <p:sp>
        <p:nvSpPr>
          <p:cNvPr id="6" name="Text 4"/>
          <p:cNvSpPr/>
          <p:nvPr/>
        </p:nvSpPr>
        <p:spPr>
          <a:xfrm>
            <a:off x="2211467" y="3467814"/>
            <a:ext cx="152876" cy="416481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ctr">
              <a:lnSpc>
                <a:spcPts val="3281"/>
              </a:lnSpc>
              <a:buNone/>
            </a:pPr>
            <a:r>
              <a:rPr lang="en-US" sz="2624" dirty="0">
                <a:solidFill>
                  <a:srgbClr val="EBECEF"/>
                </a:solidFill>
                <a:latin typeface="Fraunces" pitchFamily="34" charset="0"/>
                <a:ea typeface="Fraunces" pitchFamily="34" charset="-122"/>
                <a:cs typeface="Fraunces" pitchFamily="34" charset="-120"/>
              </a:rPr>
              <a:t>1</a:t>
            </a:r>
            <a:endParaRPr lang="en-US" sz="2624" dirty="0"/>
          </a:p>
        </p:txBody>
      </p:sp>
      <p:sp>
        <p:nvSpPr>
          <p:cNvPr id="7" name="Text 5"/>
          <p:cNvSpPr/>
          <p:nvPr/>
        </p:nvSpPr>
        <p:spPr>
          <a:xfrm>
            <a:off x="2760107" y="3426142"/>
            <a:ext cx="2951202" cy="34718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2734"/>
              </a:lnSpc>
              <a:buNone/>
            </a:pPr>
            <a:r>
              <a:rPr lang="en-US" sz="2187" dirty="0">
                <a:solidFill>
                  <a:srgbClr val="EBECEF"/>
                </a:solidFill>
                <a:latin typeface="Fraunces" pitchFamily="34" charset="0"/>
                <a:ea typeface="Fraunces" pitchFamily="34" charset="-122"/>
                <a:cs typeface="Fraunces" pitchFamily="34" charset="-120"/>
              </a:rPr>
              <a:t>Физическое развитие</a:t>
            </a:r>
            <a:endParaRPr lang="en-US" sz="2187" dirty="0"/>
          </a:p>
        </p:txBody>
      </p:sp>
      <p:sp>
        <p:nvSpPr>
          <p:cNvPr id="8" name="Text 6"/>
          <p:cNvSpPr/>
          <p:nvPr/>
        </p:nvSpPr>
        <p:spPr>
          <a:xfrm>
            <a:off x="2760107" y="3906560"/>
            <a:ext cx="4444008" cy="666512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2624"/>
              </a:lnSpc>
              <a:buNone/>
            </a:pPr>
            <a:r>
              <a:rPr lang="en-US" sz="1750" dirty="0">
                <a:solidFill>
                  <a:srgbClr val="EBECEF"/>
                </a:solidFill>
                <a:latin typeface="Epilogue" pitchFamily="34" charset="0"/>
                <a:ea typeface="Epilogue" pitchFamily="34" charset="-122"/>
                <a:cs typeface="Epilogue" pitchFamily="34" charset="-120"/>
              </a:rPr>
              <a:t>Спортивные игры, </a:t>
            </a:r>
            <a:r>
              <a:rPr lang="en-US" sz="1750" dirty="0" err="1">
                <a:solidFill>
                  <a:srgbClr val="EBECEF"/>
                </a:solidFill>
                <a:latin typeface="Epilogue" pitchFamily="34" charset="0"/>
                <a:ea typeface="Epilogue" pitchFamily="34" charset="-122"/>
                <a:cs typeface="Epilogue" pitchFamily="34" charset="-120"/>
              </a:rPr>
              <a:t>подвижные</a:t>
            </a:r>
            <a:r>
              <a:rPr lang="en-US" sz="1750" dirty="0">
                <a:solidFill>
                  <a:srgbClr val="EBECEF"/>
                </a:solidFill>
                <a:latin typeface="Epilogue" pitchFamily="34" charset="0"/>
                <a:ea typeface="Epilogue" pitchFamily="34" charset="-122"/>
                <a:cs typeface="Epilogue" pitchFamily="34" charset="-120"/>
              </a:rPr>
              <a:t> </a:t>
            </a:r>
            <a:r>
              <a:rPr lang="en-US" sz="1750" dirty="0" err="1" smtClean="0">
                <a:solidFill>
                  <a:srgbClr val="EBECEF"/>
                </a:solidFill>
                <a:latin typeface="Epilogue" pitchFamily="34" charset="0"/>
                <a:ea typeface="Epilogue" pitchFamily="34" charset="-122"/>
                <a:cs typeface="Epilogue" pitchFamily="34" charset="-120"/>
              </a:rPr>
              <a:t>занятия</a:t>
            </a:r>
            <a:r>
              <a:rPr lang="ru-RU" sz="1750" dirty="0" smtClean="0">
                <a:solidFill>
                  <a:srgbClr val="EBECEF"/>
                </a:solidFill>
                <a:latin typeface="Epilogue" pitchFamily="34" charset="0"/>
                <a:ea typeface="Epilogue" pitchFamily="34" charset="-122"/>
                <a:cs typeface="Epilogue" pitchFamily="34" charset="-120"/>
              </a:rPr>
              <a:t>.</a:t>
            </a:r>
            <a:endParaRPr lang="en-US" sz="1750" dirty="0"/>
          </a:p>
        </p:txBody>
      </p:sp>
      <p:sp>
        <p:nvSpPr>
          <p:cNvPr id="9" name="Shape 7"/>
          <p:cNvSpPr/>
          <p:nvPr/>
        </p:nvSpPr>
        <p:spPr>
          <a:xfrm>
            <a:off x="7426285" y="3426142"/>
            <a:ext cx="499943" cy="499943"/>
          </a:xfrm>
          <a:prstGeom prst="roundRect">
            <a:avLst>
              <a:gd name="adj" fmla="val 20000"/>
            </a:avLst>
          </a:prstGeom>
          <a:solidFill>
            <a:srgbClr val="283157"/>
          </a:solidFill>
          <a:ln w="7620">
            <a:solidFill>
              <a:srgbClr val="414A70"/>
            </a:solidFill>
            <a:prstDash val="solid"/>
          </a:ln>
        </p:spPr>
      </p:sp>
      <p:sp>
        <p:nvSpPr>
          <p:cNvPr id="10" name="Text 8"/>
          <p:cNvSpPr/>
          <p:nvPr/>
        </p:nvSpPr>
        <p:spPr>
          <a:xfrm>
            <a:off x="7575233" y="3467814"/>
            <a:ext cx="202049" cy="416481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ctr">
              <a:lnSpc>
                <a:spcPts val="3281"/>
              </a:lnSpc>
              <a:buNone/>
            </a:pPr>
            <a:r>
              <a:rPr lang="en-US" sz="2624" dirty="0">
                <a:solidFill>
                  <a:srgbClr val="EBECEF"/>
                </a:solidFill>
                <a:latin typeface="Fraunces" pitchFamily="34" charset="0"/>
                <a:ea typeface="Fraunces" pitchFamily="34" charset="-122"/>
                <a:cs typeface="Fraunces" pitchFamily="34" charset="-120"/>
              </a:rPr>
              <a:t>2</a:t>
            </a:r>
            <a:endParaRPr lang="en-US" sz="2624" dirty="0"/>
          </a:p>
        </p:txBody>
      </p:sp>
      <p:sp>
        <p:nvSpPr>
          <p:cNvPr id="11" name="Text 9"/>
          <p:cNvSpPr/>
          <p:nvPr/>
        </p:nvSpPr>
        <p:spPr>
          <a:xfrm>
            <a:off x="8148399" y="3426142"/>
            <a:ext cx="2891909" cy="34718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2734"/>
              </a:lnSpc>
              <a:buNone/>
            </a:pPr>
            <a:r>
              <a:rPr lang="en-US" sz="2187" dirty="0">
                <a:solidFill>
                  <a:srgbClr val="EBECEF"/>
                </a:solidFill>
                <a:latin typeface="Fraunces" pitchFamily="34" charset="0"/>
                <a:ea typeface="Fraunces" pitchFamily="34" charset="-122"/>
                <a:cs typeface="Fraunces" pitchFamily="34" charset="-120"/>
              </a:rPr>
              <a:t>Творческое развитие</a:t>
            </a:r>
            <a:endParaRPr lang="en-US" sz="2187" dirty="0"/>
          </a:p>
        </p:txBody>
      </p:sp>
      <p:sp>
        <p:nvSpPr>
          <p:cNvPr id="12" name="Text 10"/>
          <p:cNvSpPr/>
          <p:nvPr/>
        </p:nvSpPr>
        <p:spPr>
          <a:xfrm>
            <a:off x="8148399" y="3906560"/>
            <a:ext cx="4444008" cy="666512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2624"/>
              </a:lnSpc>
              <a:buNone/>
            </a:pPr>
            <a:r>
              <a:rPr lang="en-US" sz="1750" dirty="0">
                <a:solidFill>
                  <a:srgbClr val="EBECEF"/>
                </a:solidFill>
                <a:latin typeface="Epilogue" pitchFamily="34" charset="0"/>
                <a:ea typeface="Epilogue" pitchFamily="34" charset="-122"/>
                <a:cs typeface="Epilogue" pitchFamily="34" charset="-120"/>
              </a:rPr>
              <a:t>Мастер-классы по ремеслам, танцы, рисование, театральные постановки.</a:t>
            </a:r>
            <a:endParaRPr lang="en-US" sz="1750" dirty="0"/>
          </a:p>
        </p:txBody>
      </p:sp>
      <p:sp>
        <p:nvSpPr>
          <p:cNvPr id="13" name="Shape 11"/>
          <p:cNvSpPr/>
          <p:nvPr/>
        </p:nvSpPr>
        <p:spPr>
          <a:xfrm>
            <a:off x="2037993" y="5045154"/>
            <a:ext cx="499943" cy="499943"/>
          </a:xfrm>
          <a:prstGeom prst="roundRect">
            <a:avLst>
              <a:gd name="adj" fmla="val 20000"/>
            </a:avLst>
          </a:prstGeom>
          <a:solidFill>
            <a:srgbClr val="283157"/>
          </a:solidFill>
          <a:ln w="7620">
            <a:solidFill>
              <a:srgbClr val="414A70"/>
            </a:solidFill>
            <a:prstDash val="solid"/>
          </a:ln>
        </p:spPr>
      </p:sp>
      <p:sp>
        <p:nvSpPr>
          <p:cNvPr id="14" name="Text 12"/>
          <p:cNvSpPr/>
          <p:nvPr/>
        </p:nvSpPr>
        <p:spPr>
          <a:xfrm>
            <a:off x="2195870" y="5086826"/>
            <a:ext cx="184071" cy="416481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ctr">
              <a:lnSpc>
                <a:spcPts val="3281"/>
              </a:lnSpc>
              <a:buNone/>
            </a:pPr>
            <a:r>
              <a:rPr lang="en-US" sz="2624" dirty="0">
                <a:solidFill>
                  <a:srgbClr val="EBECEF"/>
                </a:solidFill>
                <a:latin typeface="Fraunces" pitchFamily="34" charset="0"/>
                <a:ea typeface="Fraunces" pitchFamily="34" charset="-122"/>
                <a:cs typeface="Fraunces" pitchFamily="34" charset="-120"/>
              </a:rPr>
              <a:t>3</a:t>
            </a:r>
            <a:endParaRPr lang="en-US" sz="2624" dirty="0"/>
          </a:p>
        </p:txBody>
      </p:sp>
      <p:sp>
        <p:nvSpPr>
          <p:cNvPr id="15" name="Text 13"/>
          <p:cNvSpPr/>
          <p:nvPr/>
        </p:nvSpPr>
        <p:spPr>
          <a:xfrm>
            <a:off x="2760107" y="5045154"/>
            <a:ext cx="3854648" cy="34718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2734"/>
              </a:lnSpc>
              <a:buNone/>
            </a:pPr>
            <a:r>
              <a:rPr lang="en-US" sz="2187" dirty="0">
                <a:solidFill>
                  <a:srgbClr val="EBECEF"/>
                </a:solidFill>
                <a:latin typeface="Fraunces" pitchFamily="34" charset="0"/>
                <a:ea typeface="Fraunces" pitchFamily="34" charset="-122"/>
                <a:cs typeface="Fraunces" pitchFamily="34" charset="-120"/>
              </a:rPr>
              <a:t>Интеллектуальное развитие</a:t>
            </a:r>
            <a:endParaRPr lang="en-US" sz="2187" dirty="0"/>
          </a:p>
        </p:txBody>
      </p:sp>
      <p:sp>
        <p:nvSpPr>
          <p:cNvPr id="16" name="Text 14"/>
          <p:cNvSpPr/>
          <p:nvPr/>
        </p:nvSpPr>
        <p:spPr>
          <a:xfrm>
            <a:off x="2760107" y="5525572"/>
            <a:ext cx="4444008" cy="666512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2624"/>
              </a:lnSpc>
              <a:buNone/>
            </a:pPr>
            <a:r>
              <a:rPr lang="en-US" sz="1750" dirty="0">
                <a:solidFill>
                  <a:srgbClr val="EBECEF"/>
                </a:solidFill>
                <a:latin typeface="Epilogue" pitchFamily="34" charset="0"/>
                <a:ea typeface="Epilogue" pitchFamily="34" charset="-122"/>
                <a:cs typeface="Epilogue" pitchFamily="34" charset="-120"/>
              </a:rPr>
              <a:t>Познавательные экскурсии, викторины, квесты, различные игры.</a:t>
            </a:r>
            <a:endParaRPr lang="en-US" sz="1750" dirty="0"/>
          </a:p>
        </p:txBody>
      </p:sp>
      <p:sp>
        <p:nvSpPr>
          <p:cNvPr id="17" name="Shape 15"/>
          <p:cNvSpPr/>
          <p:nvPr/>
        </p:nvSpPr>
        <p:spPr>
          <a:xfrm>
            <a:off x="7426285" y="5045154"/>
            <a:ext cx="499943" cy="499943"/>
          </a:xfrm>
          <a:prstGeom prst="roundRect">
            <a:avLst>
              <a:gd name="adj" fmla="val 20000"/>
            </a:avLst>
          </a:prstGeom>
          <a:solidFill>
            <a:srgbClr val="283157"/>
          </a:solidFill>
          <a:ln w="7620">
            <a:solidFill>
              <a:srgbClr val="414A70"/>
            </a:solidFill>
            <a:prstDash val="solid"/>
          </a:ln>
        </p:spPr>
      </p:sp>
      <p:sp>
        <p:nvSpPr>
          <p:cNvPr id="18" name="Text 16"/>
          <p:cNvSpPr/>
          <p:nvPr/>
        </p:nvSpPr>
        <p:spPr>
          <a:xfrm>
            <a:off x="7574280" y="5086826"/>
            <a:ext cx="203835" cy="416481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ctr">
              <a:lnSpc>
                <a:spcPts val="3281"/>
              </a:lnSpc>
              <a:buNone/>
            </a:pPr>
            <a:r>
              <a:rPr lang="en-US" sz="2624" dirty="0">
                <a:solidFill>
                  <a:srgbClr val="EBECEF"/>
                </a:solidFill>
                <a:latin typeface="Fraunces" pitchFamily="34" charset="0"/>
                <a:ea typeface="Fraunces" pitchFamily="34" charset="-122"/>
                <a:cs typeface="Fraunces" pitchFamily="34" charset="-120"/>
              </a:rPr>
              <a:t>4</a:t>
            </a:r>
            <a:endParaRPr lang="en-US" sz="2624" dirty="0"/>
          </a:p>
        </p:txBody>
      </p:sp>
      <p:sp>
        <p:nvSpPr>
          <p:cNvPr id="19" name="Text 17"/>
          <p:cNvSpPr/>
          <p:nvPr/>
        </p:nvSpPr>
        <p:spPr>
          <a:xfrm>
            <a:off x="8148399" y="5045154"/>
            <a:ext cx="3293388" cy="34718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2734"/>
              </a:lnSpc>
              <a:buNone/>
            </a:pPr>
            <a:r>
              <a:rPr lang="en-US" sz="2187" dirty="0">
                <a:solidFill>
                  <a:srgbClr val="EBECEF"/>
                </a:solidFill>
                <a:latin typeface="Fraunces" pitchFamily="34" charset="0"/>
                <a:ea typeface="Fraunces" pitchFamily="34" charset="-122"/>
                <a:cs typeface="Fraunces" pitchFamily="34" charset="-120"/>
              </a:rPr>
              <a:t>Досуговая деятельность</a:t>
            </a:r>
            <a:endParaRPr lang="en-US" sz="2187" dirty="0"/>
          </a:p>
        </p:txBody>
      </p:sp>
      <p:sp>
        <p:nvSpPr>
          <p:cNvPr id="20" name="Text 18"/>
          <p:cNvSpPr/>
          <p:nvPr/>
        </p:nvSpPr>
        <p:spPr>
          <a:xfrm>
            <a:off x="8148399" y="5525572"/>
            <a:ext cx="4444008" cy="666512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2624"/>
              </a:lnSpc>
              <a:buNone/>
            </a:pPr>
            <a:r>
              <a:rPr lang="en-US" sz="1750" dirty="0">
                <a:solidFill>
                  <a:srgbClr val="EBECEF"/>
                </a:solidFill>
                <a:latin typeface="Epilogue" pitchFamily="34" charset="0"/>
                <a:ea typeface="Epilogue" pitchFamily="34" charset="-122"/>
                <a:cs typeface="Epilogue" pitchFamily="34" charset="-120"/>
              </a:rPr>
              <a:t>Развлекательные мероприятия, </a:t>
            </a:r>
            <a:r>
              <a:rPr lang="en-US" sz="1750" dirty="0" err="1" smtClean="0">
                <a:solidFill>
                  <a:srgbClr val="EBECEF"/>
                </a:solidFill>
                <a:latin typeface="Epilogue" pitchFamily="34" charset="0"/>
                <a:ea typeface="Epilogue" pitchFamily="34" charset="-122"/>
                <a:cs typeface="Epilogue" pitchFamily="34" charset="-120"/>
              </a:rPr>
              <a:t>дискотеки</a:t>
            </a:r>
            <a:r>
              <a:rPr lang="en-US" sz="1750" dirty="0" smtClean="0">
                <a:solidFill>
                  <a:srgbClr val="EBECEF"/>
                </a:solidFill>
                <a:latin typeface="Epilogue" pitchFamily="34" charset="0"/>
                <a:ea typeface="Epilogue" pitchFamily="34" charset="-122"/>
                <a:cs typeface="Epilogue" pitchFamily="34" charset="-120"/>
              </a:rPr>
              <a:t>, </a:t>
            </a:r>
            <a:r>
              <a:rPr lang="en-US" sz="1750" dirty="0" err="1" smtClean="0">
                <a:solidFill>
                  <a:srgbClr val="EBECEF"/>
                </a:solidFill>
                <a:latin typeface="Epilogue" pitchFamily="34" charset="0"/>
                <a:ea typeface="Epilogue" pitchFamily="34" charset="-122"/>
                <a:cs typeface="Epilogue" pitchFamily="34" charset="-120"/>
              </a:rPr>
              <a:t>просмотр</a:t>
            </a:r>
            <a:r>
              <a:rPr lang="en-US" sz="1750" dirty="0" smtClean="0">
                <a:solidFill>
                  <a:srgbClr val="EBECEF"/>
                </a:solidFill>
                <a:latin typeface="Epilogue" pitchFamily="34" charset="0"/>
                <a:ea typeface="Epilogue" pitchFamily="34" charset="-122"/>
                <a:cs typeface="Epilogue" pitchFamily="34" charset="-120"/>
              </a:rPr>
              <a:t> </a:t>
            </a:r>
            <a:r>
              <a:rPr lang="en-US" sz="1750" dirty="0">
                <a:solidFill>
                  <a:srgbClr val="EBECEF"/>
                </a:solidFill>
                <a:latin typeface="Epilogue" pitchFamily="34" charset="0"/>
                <a:ea typeface="Epilogue" pitchFamily="34" charset="-122"/>
                <a:cs typeface="Epilogue" pitchFamily="34" charset="-120"/>
              </a:rPr>
              <a:t>фильмов.</a:t>
            </a:r>
            <a:endParaRPr lang="en-US" sz="1750" dirty="0"/>
          </a:p>
        </p:txBody>
      </p:sp>
      <p:pic>
        <p:nvPicPr>
          <p:cNvPr id="21" name="Image 0" descr="preencoded.png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42153" y="7589520"/>
            <a:ext cx="2296807" cy="54864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A8AFCC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080E26"/>
          </a:solidFill>
          <a:ln/>
        </p:spPr>
        <p:txBody>
          <a:bodyPr/>
          <a:lstStyle/>
          <a:p>
            <a:endParaRPr lang="ru-RU" dirty="0"/>
          </a:p>
        </p:txBody>
      </p:sp>
      <p:sp>
        <p:nvSpPr>
          <p:cNvPr id="4" name="Text 2"/>
          <p:cNvSpPr/>
          <p:nvPr/>
        </p:nvSpPr>
        <p:spPr>
          <a:xfrm flipH="1">
            <a:off x="8050530" y="1827848"/>
            <a:ext cx="576112" cy="694373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5468"/>
              </a:lnSpc>
              <a:buNone/>
            </a:pPr>
            <a:endParaRPr lang="en-US" sz="4374" dirty="0">
              <a:solidFill>
                <a:srgbClr val="FFFFFF"/>
              </a:solidFill>
              <a:latin typeface="Fraunces" pitchFamily="34" charset="0"/>
              <a:ea typeface="Fraunces" pitchFamily="34" charset="-122"/>
              <a:cs typeface="Fraunces" pitchFamily="34" charset="-120"/>
            </a:endParaRPr>
          </a:p>
        </p:txBody>
      </p:sp>
      <p:sp>
        <p:nvSpPr>
          <p:cNvPr id="7" name="Text 5"/>
          <p:cNvSpPr/>
          <p:nvPr/>
        </p:nvSpPr>
        <p:spPr>
          <a:xfrm>
            <a:off x="2267783" y="3676769"/>
            <a:ext cx="4706541" cy="666512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2624"/>
              </a:lnSpc>
              <a:buNone/>
            </a:pPr>
            <a:endParaRPr lang="en-US" sz="1750" dirty="0"/>
          </a:p>
        </p:txBody>
      </p:sp>
      <p:sp>
        <p:nvSpPr>
          <p:cNvPr id="9" name="Text 7"/>
          <p:cNvSpPr/>
          <p:nvPr/>
        </p:nvSpPr>
        <p:spPr>
          <a:xfrm>
            <a:off x="7656076" y="3196352"/>
            <a:ext cx="2914293" cy="34718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2734"/>
              </a:lnSpc>
              <a:buNone/>
            </a:pPr>
            <a:endParaRPr lang="en-US" sz="2187" dirty="0"/>
          </a:p>
        </p:txBody>
      </p:sp>
      <p:sp>
        <p:nvSpPr>
          <p:cNvPr id="10" name="Text 8"/>
          <p:cNvSpPr/>
          <p:nvPr/>
        </p:nvSpPr>
        <p:spPr>
          <a:xfrm>
            <a:off x="7656076" y="3676769"/>
            <a:ext cx="4706541" cy="666512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2624"/>
              </a:lnSpc>
              <a:buNone/>
            </a:pPr>
            <a:endParaRPr lang="en-US" sz="1750" dirty="0"/>
          </a:p>
        </p:txBody>
      </p:sp>
      <p:sp>
        <p:nvSpPr>
          <p:cNvPr id="12" name="Text 10"/>
          <p:cNvSpPr/>
          <p:nvPr/>
        </p:nvSpPr>
        <p:spPr>
          <a:xfrm>
            <a:off x="2267783" y="5025033"/>
            <a:ext cx="2777490" cy="34718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2734"/>
              </a:lnSpc>
              <a:buNone/>
            </a:pPr>
            <a:endParaRPr lang="en-US" sz="2187" dirty="0"/>
          </a:p>
        </p:txBody>
      </p:sp>
      <p:sp>
        <p:nvSpPr>
          <p:cNvPr id="13" name="Text 11"/>
          <p:cNvSpPr/>
          <p:nvPr/>
        </p:nvSpPr>
        <p:spPr>
          <a:xfrm>
            <a:off x="2267783" y="5505450"/>
            <a:ext cx="4706541" cy="666512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2624"/>
              </a:lnSpc>
              <a:buNone/>
            </a:pPr>
            <a:endParaRPr lang="en-US" sz="1750" dirty="0"/>
          </a:p>
        </p:txBody>
      </p:sp>
      <p:sp>
        <p:nvSpPr>
          <p:cNvPr id="15" name="Text 13"/>
          <p:cNvSpPr/>
          <p:nvPr/>
        </p:nvSpPr>
        <p:spPr>
          <a:xfrm>
            <a:off x="7656076" y="5025033"/>
            <a:ext cx="2777490" cy="34718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2734"/>
              </a:lnSpc>
              <a:buNone/>
            </a:pPr>
            <a:endParaRPr lang="en-US" sz="2187" dirty="0"/>
          </a:p>
        </p:txBody>
      </p:sp>
      <p:sp>
        <p:nvSpPr>
          <p:cNvPr id="16" name="Text 14"/>
          <p:cNvSpPr/>
          <p:nvPr/>
        </p:nvSpPr>
        <p:spPr>
          <a:xfrm>
            <a:off x="7656076" y="5505450"/>
            <a:ext cx="4706541" cy="666512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2624"/>
              </a:lnSpc>
              <a:buNone/>
            </a:pPr>
            <a:endParaRPr lang="en-US" sz="1750" dirty="0"/>
          </a:p>
        </p:txBody>
      </p:sp>
      <p:pic>
        <p:nvPicPr>
          <p:cNvPr id="17" name="Image 0" descr="preencoded.png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42153" y="7589520"/>
            <a:ext cx="2296807" cy="548640"/>
          </a:xfrm>
          <a:prstGeom prst="rect">
            <a:avLst/>
          </a:prstGeom>
        </p:spPr>
      </p:pic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259082"/>
              </p:ext>
            </p:extLst>
          </p:nvPr>
        </p:nvGraphicFramePr>
        <p:xfrm>
          <a:off x="192503" y="192506"/>
          <a:ext cx="14346456" cy="76881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3719"/>
                <a:gridCol w="2117289"/>
                <a:gridCol w="1839557"/>
                <a:gridCol w="1807285"/>
                <a:gridCol w="1628685"/>
                <a:gridCol w="1793307"/>
                <a:gridCol w="1793307"/>
                <a:gridCol w="1793307"/>
              </a:tblGrid>
              <a:tr h="1477176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Объеденения</a:t>
                      </a:r>
                      <a:r>
                        <a:rPr lang="ru-RU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ДО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Краткое описание деятельности </a:t>
                      </a:r>
                      <a:r>
                        <a:rPr lang="ru-RU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объеденения</a:t>
                      </a:r>
                      <a:r>
                        <a:rPr lang="ru-RU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ФИО </a:t>
                      </a:r>
                    </a:p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педагога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</a:t>
                      </a:r>
                    </a:p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Реализации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 </a:t>
                      </a:r>
                    </a:p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Обучающихся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Режим</a:t>
                      </a:r>
                    </a:p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работы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</a:t>
                      </a:r>
                    </a:p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Проведения </a:t>
                      </a:r>
                    </a:p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смен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Контактная</a:t>
                      </a:r>
                    </a:p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информация</a:t>
                      </a:r>
                      <a:r>
                        <a:rPr lang="ru-RU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записи на</a:t>
                      </a:r>
                    </a:p>
                    <a:p>
                      <a:pPr algn="ctr"/>
                      <a:r>
                        <a:rPr lang="ru-RU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Смену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6211002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600" b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ная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общеобразова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-тельная</a:t>
                      </a: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«Язык мой-друг</a:t>
                      </a: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мой»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Данная 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</a:t>
                      </a: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направленна на овладение знаниями русском языке, его устройстве и закономерностях функционирования, о стилистических ресурсах русского языка, а также на практическое овладение нормами русского языка и речевого этикета.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Махматхаджиева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Макка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Джамалдиевна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366026, МБОУ « СОШ№3 </a:t>
                      </a:r>
                      <a:r>
                        <a:rPr lang="ru-RU" sz="1600" b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с.Бердыкель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имени Якубова </a:t>
                      </a:r>
                      <a:r>
                        <a:rPr lang="ru-RU" sz="1600" b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Шамсудина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Шамхановича</a:t>
                      </a: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городского округа </a:t>
                      </a:r>
                      <a:r>
                        <a:rPr lang="ru-RU" sz="1600" b="1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г.Аргун</a:t>
                      </a: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ул. А-Х. Кадырова, д.134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10-12 лет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Понедельник-пятница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10.06.20024-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21.06.2024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(938)-909-06-03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A8AFCC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080E26"/>
          </a:solidFill>
          <a:ln/>
        </p:spPr>
      </p:sp>
      <p:sp>
        <p:nvSpPr>
          <p:cNvPr id="4" name="Text 2"/>
          <p:cNvSpPr/>
          <p:nvPr/>
        </p:nvSpPr>
        <p:spPr>
          <a:xfrm>
            <a:off x="2037993" y="1909643"/>
            <a:ext cx="8547259" cy="694373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5468"/>
              </a:lnSpc>
              <a:buNone/>
            </a:pPr>
            <a:r>
              <a:rPr lang="en-US" sz="4374" dirty="0">
                <a:solidFill>
                  <a:srgbClr val="FFFFFF"/>
                </a:solidFill>
                <a:latin typeface="Fraunces" pitchFamily="34" charset="0"/>
                <a:ea typeface="Fraunces" pitchFamily="34" charset="-122"/>
                <a:cs typeface="Fraunces" pitchFamily="34" charset="-120"/>
              </a:rPr>
              <a:t>Безопасность и здоровье детей</a:t>
            </a:r>
            <a:endParaRPr lang="en-US" sz="4374" dirty="0"/>
          </a:p>
        </p:txBody>
      </p:sp>
      <p:pic>
        <p:nvPicPr>
          <p:cNvPr id="5" name="Image 0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7993" y="3048357"/>
            <a:ext cx="555427" cy="555427"/>
          </a:xfrm>
          <a:prstGeom prst="rect">
            <a:avLst/>
          </a:prstGeom>
        </p:spPr>
      </p:pic>
      <p:sp>
        <p:nvSpPr>
          <p:cNvPr id="6" name="Text 3"/>
          <p:cNvSpPr/>
          <p:nvPr/>
        </p:nvSpPr>
        <p:spPr>
          <a:xfrm>
            <a:off x="2037993" y="3825954"/>
            <a:ext cx="2388632" cy="694373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l">
              <a:lnSpc>
                <a:spcPts val="2734"/>
              </a:lnSpc>
              <a:buNone/>
            </a:pPr>
            <a:r>
              <a:rPr lang="en-US" sz="2187" dirty="0">
                <a:solidFill>
                  <a:srgbClr val="EBECEF"/>
                </a:solidFill>
                <a:latin typeface="Fraunces" pitchFamily="34" charset="0"/>
                <a:ea typeface="Fraunces" pitchFamily="34" charset="-122"/>
                <a:cs typeface="Fraunces" pitchFamily="34" charset="-120"/>
              </a:rPr>
              <a:t>Медицинское наблюдение</a:t>
            </a:r>
            <a:endParaRPr lang="en-US" sz="2187" dirty="0"/>
          </a:p>
        </p:txBody>
      </p:sp>
      <p:sp>
        <p:nvSpPr>
          <p:cNvPr id="7" name="Text 4"/>
          <p:cNvSpPr/>
          <p:nvPr/>
        </p:nvSpPr>
        <p:spPr>
          <a:xfrm>
            <a:off x="2037993" y="4653558"/>
            <a:ext cx="2388632" cy="16662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l">
              <a:lnSpc>
                <a:spcPts val="2624"/>
              </a:lnSpc>
              <a:buNone/>
            </a:pPr>
            <a:r>
              <a:rPr lang="ru-RU" sz="1750" dirty="0" smtClean="0">
                <a:solidFill>
                  <a:srgbClr val="EBECEF"/>
                </a:solidFill>
                <a:latin typeface="Epilogue" pitchFamily="34" charset="0"/>
                <a:ea typeface="Epilogue" pitchFamily="34" charset="-122"/>
                <a:cs typeface="Epilogue" pitchFamily="34" charset="-120"/>
              </a:rPr>
              <a:t>М</a:t>
            </a:r>
            <a:r>
              <a:rPr lang="en-US" sz="1750" dirty="0" err="1" smtClean="0">
                <a:solidFill>
                  <a:srgbClr val="EBECEF"/>
                </a:solidFill>
                <a:latin typeface="Epilogue" pitchFamily="34" charset="0"/>
                <a:ea typeface="Epilogue" pitchFamily="34" charset="-122"/>
                <a:cs typeface="Epilogue" pitchFamily="34" charset="-120"/>
              </a:rPr>
              <a:t>едицинское</a:t>
            </a:r>
            <a:r>
              <a:rPr lang="en-US" sz="1750" dirty="0" smtClean="0">
                <a:solidFill>
                  <a:srgbClr val="EBECEF"/>
                </a:solidFill>
                <a:latin typeface="Epilogue" pitchFamily="34" charset="0"/>
                <a:ea typeface="Epilogue" pitchFamily="34" charset="-122"/>
                <a:cs typeface="Epilogue" pitchFamily="34" charset="-120"/>
              </a:rPr>
              <a:t> </a:t>
            </a:r>
            <a:r>
              <a:rPr lang="en-US" sz="1750" dirty="0">
                <a:solidFill>
                  <a:srgbClr val="EBECEF"/>
                </a:solidFill>
                <a:latin typeface="Epilogue" pitchFamily="34" charset="0"/>
                <a:ea typeface="Epilogue" pitchFamily="34" charset="-122"/>
                <a:cs typeface="Epilogue" pitchFamily="34" charset="-120"/>
              </a:rPr>
              <a:t>сопровождение, оказание первой помощи.</a:t>
            </a:r>
            <a:endParaRPr lang="en-US" sz="1750" dirty="0"/>
          </a:p>
        </p:txBody>
      </p:sp>
      <p:pic>
        <p:nvPicPr>
          <p:cNvPr id="8" name="Image 1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59881" y="3048357"/>
            <a:ext cx="555427" cy="555427"/>
          </a:xfrm>
          <a:prstGeom prst="rect">
            <a:avLst/>
          </a:prstGeom>
        </p:spPr>
      </p:pic>
      <p:sp>
        <p:nvSpPr>
          <p:cNvPr id="9" name="Text 5"/>
          <p:cNvSpPr/>
          <p:nvPr/>
        </p:nvSpPr>
        <p:spPr>
          <a:xfrm>
            <a:off x="4759881" y="3825954"/>
            <a:ext cx="2388632" cy="694373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l">
              <a:lnSpc>
                <a:spcPts val="2734"/>
              </a:lnSpc>
              <a:buNone/>
            </a:pPr>
            <a:r>
              <a:rPr lang="en-US" sz="2187" dirty="0">
                <a:solidFill>
                  <a:srgbClr val="EBECEF"/>
                </a:solidFill>
                <a:latin typeface="Fraunces" pitchFamily="34" charset="0"/>
                <a:ea typeface="Fraunces" pitchFamily="34" charset="-122"/>
                <a:cs typeface="Fraunces" pitchFamily="34" charset="-120"/>
              </a:rPr>
              <a:t>Соблюдение норм</a:t>
            </a:r>
            <a:endParaRPr lang="en-US" sz="2187" dirty="0"/>
          </a:p>
        </p:txBody>
      </p:sp>
      <p:sp>
        <p:nvSpPr>
          <p:cNvPr id="10" name="Text 6"/>
          <p:cNvSpPr/>
          <p:nvPr/>
        </p:nvSpPr>
        <p:spPr>
          <a:xfrm>
            <a:off x="4759881" y="4653558"/>
            <a:ext cx="2388632" cy="16662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l">
              <a:lnSpc>
                <a:spcPts val="2624"/>
              </a:lnSpc>
              <a:buNone/>
            </a:pPr>
            <a:r>
              <a:rPr lang="en-US" sz="1750" dirty="0">
                <a:solidFill>
                  <a:srgbClr val="EBECEF"/>
                </a:solidFill>
                <a:latin typeface="Epilogue" pitchFamily="34" charset="0"/>
                <a:ea typeface="Epilogue" pitchFamily="34" charset="-122"/>
                <a:cs typeface="Epilogue" pitchFamily="34" charset="-120"/>
              </a:rPr>
              <a:t>Строгое соблюдение санитарно-гигиенических требований и правил безопасности.</a:t>
            </a:r>
            <a:endParaRPr lang="en-US" sz="1750" dirty="0"/>
          </a:p>
        </p:txBody>
      </p:sp>
      <p:pic>
        <p:nvPicPr>
          <p:cNvPr id="11" name="Image 2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81768" y="3048357"/>
            <a:ext cx="555427" cy="555427"/>
          </a:xfrm>
          <a:prstGeom prst="rect">
            <a:avLst/>
          </a:prstGeom>
        </p:spPr>
      </p:pic>
      <p:sp>
        <p:nvSpPr>
          <p:cNvPr id="12" name="Text 7"/>
          <p:cNvSpPr/>
          <p:nvPr/>
        </p:nvSpPr>
        <p:spPr>
          <a:xfrm>
            <a:off x="7481768" y="3825954"/>
            <a:ext cx="2388632" cy="694373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l">
              <a:lnSpc>
                <a:spcPts val="2734"/>
              </a:lnSpc>
              <a:buNone/>
            </a:pPr>
            <a:r>
              <a:rPr lang="en-US" sz="2187" dirty="0">
                <a:solidFill>
                  <a:srgbClr val="EBECEF"/>
                </a:solidFill>
                <a:latin typeface="Fraunces" pitchFamily="34" charset="0"/>
                <a:ea typeface="Fraunces" pitchFamily="34" charset="-122"/>
                <a:cs typeface="Fraunces" pitchFamily="34" charset="-120"/>
              </a:rPr>
              <a:t>Здоровый образ жизни</a:t>
            </a:r>
            <a:endParaRPr lang="en-US" sz="2187" dirty="0"/>
          </a:p>
        </p:txBody>
      </p:sp>
      <p:sp>
        <p:nvSpPr>
          <p:cNvPr id="13" name="Text 8"/>
          <p:cNvSpPr/>
          <p:nvPr/>
        </p:nvSpPr>
        <p:spPr>
          <a:xfrm>
            <a:off x="7481768" y="4653558"/>
            <a:ext cx="2388632" cy="1333024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l">
              <a:lnSpc>
                <a:spcPts val="2624"/>
              </a:lnSpc>
              <a:buNone/>
            </a:pPr>
            <a:r>
              <a:rPr lang="en-US" sz="1750" dirty="0">
                <a:solidFill>
                  <a:srgbClr val="EBECEF"/>
                </a:solidFill>
                <a:latin typeface="Epilogue" pitchFamily="34" charset="0"/>
                <a:ea typeface="Epilogue" pitchFamily="34" charset="-122"/>
                <a:cs typeface="Epilogue" pitchFamily="34" charset="-120"/>
              </a:rPr>
              <a:t>Занятия спортом, закаливание, профилактика заболеваний.</a:t>
            </a:r>
            <a:endParaRPr lang="en-US" sz="1750" dirty="0"/>
          </a:p>
        </p:txBody>
      </p:sp>
      <p:pic>
        <p:nvPicPr>
          <p:cNvPr id="14" name="Image 3" descr="preencoded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03656" y="3048357"/>
            <a:ext cx="555427" cy="555427"/>
          </a:xfrm>
          <a:prstGeom prst="rect">
            <a:avLst/>
          </a:prstGeom>
        </p:spPr>
      </p:pic>
      <p:sp>
        <p:nvSpPr>
          <p:cNvPr id="15" name="Text 9"/>
          <p:cNvSpPr/>
          <p:nvPr/>
        </p:nvSpPr>
        <p:spPr>
          <a:xfrm>
            <a:off x="10203656" y="3825954"/>
            <a:ext cx="2388751" cy="694373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l">
              <a:lnSpc>
                <a:spcPts val="2734"/>
              </a:lnSpc>
              <a:buNone/>
            </a:pPr>
            <a:r>
              <a:rPr lang="en-US" sz="2187" dirty="0">
                <a:solidFill>
                  <a:srgbClr val="EBECEF"/>
                </a:solidFill>
                <a:latin typeface="Fraunces" pitchFamily="34" charset="0"/>
                <a:ea typeface="Fraunces" pitchFamily="34" charset="-122"/>
                <a:cs typeface="Fraunces" pitchFamily="34" charset="-120"/>
              </a:rPr>
              <a:t>Контроль доступа</a:t>
            </a:r>
            <a:endParaRPr lang="en-US" sz="2187" dirty="0"/>
          </a:p>
        </p:txBody>
      </p:sp>
      <p:sp>
        <p:nvSpPr>
          <p:cNvPr id="16" name="Text 10"/>
          <p:cNvSpPr/>
          <p:nvPr/>
        </p:nvSpPr>
        <p:spPr>
          <a:xfrm>
            <a:off x="10203656" y="4653558"/>
            <a:ext cx="2388751" cy="999768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l">
              <a:lnSpc>
                <a:spcPts val="2624"/>
              </a:lnSpc>
              <a:buNone/>
            </a:pPr>
            <a:r>
              <a:rPr lang="en-US" sz="1750" dirty="0">
                <a:solidFill>
                  <a:srgbClr val="EBECEF"/>
                </a:solidFill>
                <a:latin typeface="Epilogue" pitchFamily="34" charset="0"/>
                <a:ea typeface="Epilogue" pitchFamily="34" charset="-122"/>
                <a:cs typeface="Epilogue" pitchFamily="34" charset="-120"/>
              </a:rPr>
              <a:t>Пропускной режим, охрана территории, видеонаблюдение.</a:t>
            </a:r>
            <a:endParaRPr lang="en-US" sz="1750" dirty="0"/>
          </a:p>
        </p:txBody>
      </p:sp>
      <p:pic>
        <p:nvPicPr>
          <p:cNvPr id="17" name="Image 4" descr="preencoded.png">
            <a:hlinkClick r:id="rId7"/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242153" y="7589520"/>
            <a:ext cx="2296807" cy="5486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359</Words>
  <Application>Microsoft Office PowerPoint</Application>
  <PresentationFormat>Произвольный</PresentationFormat>
  <Paragraphs>72</Paragraphs>
  <Slides>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Calibri</vt:lpstr>
      <vt:lpstr>Epilogue</vt:lpstr>
      <vt:lpstr>Fraunces</vt:lpstr>
      <vt:lpstr>Red Hat Text</vt:lpstr>
      <vt:lpstr>Roboto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PptxGenJS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админ</cp:lastModifiedBy>
  <cp:revision>10</cp:revision>
  <dcterms:created xsi:type="dcterms:W3CDTF">2024-06-13T08:39:53Z</dcterms:created>
  <dcterms:modified xsi:type="dcterms:W3CDTF">2024-06-17T12:06:25Z</dcterms:modified>
</cp:coreProperties>
</file>